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9" r:id="rId5"/>
    <p:sldId id="257" r:id="rId6"/>
    <p:sldId id="265" r:id="rId7"/>
    <p:sldId id="270" r:id="rId8"/>
    <p:sldId id="264" r:id="rId9"/>
    <p:sldId id="266" r:id="rId10"/>
    <p:sldId id="268"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5EE11-6558-4BBC-84AA-0B0B595AFA70}"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92849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5EE11-6558-4BBC-84AA-0B0B595AFA70}"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158611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5EE11-6558-4BBC-84AA-0B0B595AFA70}"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48778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PP-provost-presen-red-2.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P-provost-presen-red-2.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3" y="0"/>
            <a:ext cx="9144000" cy="6858000"/>
          </a:xfrm>
          <a:prstGeom prst="rect">
            <a:avLst/>
          </a:prstGeom>
        </p:spPr>
      </p:pic>
    </p:spTree>
    <p:extLst>
      <p:ext uri="{BB962C8B-B14F-4D97-AF65-F5344CB8AC3E}">
        <p14:creationId xmlns:p14="http://schemas.microsoft.com/office/powerpoint/2010/main" val="363399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5EE11-6558-4BBC-84AA-0B0B595AFA70}"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164426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5EE11-6558-4BBC-84AA-0B0B595AFA70}"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114417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5EE11-6558-4BBC-84AA-0B0B595AFA70}"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304697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5EE11-6558-4BBC-84AA-0B0B595AFA70}" type="datetimeFigureOut">
              <a:rPr lang="en-US" smtClean="0"/>
              <a:t>4/13/2014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42290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5EE11-6558-4BBC-84AA-0B0B595AFA70}" type="datetimeFigureOut">
              <a:rPr lang="en-US" smtClean="0"/>
              <a:t>4/13/2014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143955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EE11-6558-4BBC-84AA-0B0B595AFA70}" type="datetimeFigureOut">
              <a:rPr lang="en-US" smtClean="0"/>
              <a:t>4/13/2014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317157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5EE11-6558-4BBC-84AA-0B0B595AFA70}"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216080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5EE11-6558-4BBC-84AA-0B0B595AFA70}"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B019E-4046-4BE2-AEED-4052D8B4CF6C}" type="slidenum">
              <a:rPr lang="en-US" smtClean="0"/>
              <a:t>‹#›</a:t>
            </a:fld>
            <a:endParaRPr lang="en-US"/>
          </a:p>
        </p:txBody>
      </p:sp>
    </p:spTree>
    <p:extLst>
      <p:ext uri="{BB962C8B-B14F-4D97-AF65-F5344CB8AC3E}">
        <p14:creationId xmlns:p14="http://schemas.microsoft.com/office/powerpoint/2010/main" val="23254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5EE11-6558-4BBC-84AA-0B0B595AFA70}" type="datetimeFigureOut">
              <a:rPr lang="en-US" smtClean="0"/>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B019E-4046-4BE2-AEED-4052D8B4CF6C}" type="slidenum">
              <a:rPr lang="en-US" smtClean="0"/>
              <a:t>‹#›</a:t>
            </a:fld>
            <a:endParaRPr lang="en-US"/>
          </a:p>
        </p:txBody>
      </p:sp>
    </p:spTree>
    <p:extLst>
      <p:ext uri="{BB962C8B-B14F-4D97-AF65-F5344CB8AC3E}">
        <p14:creationId xmlns:p14="http://schemas.microsoft.com/office/powerpoint/2010/main" val="145062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progreendiplom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aub.edu.lb/units/masri_institute/Pages/index.aspx"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www.aub.edu.lb/units/natureconservation/Pages/index.asp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aub.edu.lb/ifi/Pages/index.aspx"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www.aub.edu.lb/units/tcrg/Pages/index.aspx"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aub.edu.lb/units/masri_institute/about/Pages/members.aspx"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7772400" cy="1470025"/>
          </a:xfrm>
        </p:spPr>
        <p:txBody>
          <a:bodyPr/>
          <a:lstStyle/>
          <a:p>
            <a:endParaRPr lang="en-US"/>
          </a:p>
        </p:txBody>
      </p:sp>
      <p:sp>
        <p:nvSpPr>
          <p:cNvPr id="3" name="Subtitle 2"/>
          <p:cNvSpPr>
            <a:spLocks noGrp="1"/>
          </p:cNvSpPr>
          <p:nvPr>
            <p:ph type="subTitle" idx="1"/>
          </p:nvPr>
        </p:nvSpPr>
        <p:spPr>
          <a:xfrm>
            <a:off x="1219200" y="2971800"/>
            <a:ext cx="6400800" cy="1752600"/>
          </a:xfrm>
        </p:spPr>
        <p:txBody>
          <a:bodyPr/>
          <a:lstStyle/>
          <a:p>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79" y="-12595"/>
            <a:ext cx="10275504" cy="686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560" y="6019800"/>
            <a:ext cx="3962400" cy="461665"/>
          </a:xfrm>
          <a:prstGeom prst="rect">
            <a:avLst/>
          </a:prstGeom>
          <a:noFill/>
        </p:spPr>
        <p:txBody>
          <a:bodyPr wrap="square" rtlCol="0">
            <a:spAutoFit/>
          </a:bodyPr>
          <a:lstStyle/>
          <a:p>
            <a:pPr algn="ctr"/>
            <a:r>
              <a:rPr lang="en-US" sz="2400" u="sng" dirty="0" smtClean="0">
                <a:solidFill>
                  <a:schemeClr val="bg1"/>
                </a:solidFill>
              </a:rPr>
              <a:t>www.aub.edu.lb </a:t>
            </a:r>
            <a:endParaRPr lang="en-US" sz="2400" u="sng" dirty="0">
              <a:solidFill>
                <a:schemeClr val="bg1"/>
              </a:solidFill>
            </a:endParaRPr>
          </a:p>
        </p:txBody>
      </p:sp>
      <p:pic>
        <p:nvPicPr>
          <p:cNvPr id="6" name="Picture 2" descr="http://www.aub.edu.lb/communications/logo/new-logo/PublishingImages/AUB-Logo-Centered%202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905000" cy="1219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154289"/>
            <a:ext cx="4191000" cy="707886"/>
          </a:xfrm>
          <a:prstGeom prst="rect">
            <a:avLst/>
          </a:prstGeom>
          <a:noFill/>
        </p:spPr>
        <p:txBody>
          <a:bodyPr wrap="square" rtlCol="0">
            <a:spAutoFit/>
          </a:bodyPr>
          <a:lstStyle/>
          <a:p>
            <a:r>
              <a:rPr lang="en-US" sz="2000" dirty="0" smtClean="0"/>
              <a:t>BCBCB Consortium Meeting</a:t>
            </a:r>
          </a:p>
          <a:p>
            <a:r>
              <a:rPr lang="en-US" sz="2000" dirty="0" smtClean="0"/>
              <a:t>March 26-27, 2014, Dubai UAE</a:t>
            </a:r>
            <a:endParaRPr lang="en-US" sz="2000" dirty="0"/>
          </a:p>
        </p:txBody>
      </p:sp>
      <p:sp>
        <p:nvSpPr>
          <p:cNvPr id="8" name="TextBox 7"/>
          <p:cNvSpPr txBox="1"/>
          <p:nvPr/>
        </p:nvSpPr>
        <p:spPr>
          <a:xfrm>
            <a:off x="1905000" y="1447800"/>
            <a:ext cx="5867400" cy="1077218"/>
          </a:xfrm>
          <a:prstGeom prst="rect">
            <a:avLst/>
          </a:prstGeom>
          <a:noFill/>
        </p:spPr>
        <p:txBody>
          <a:bodyPr wrap="square" rtlCol="0">
            <a:spAutoFit/>
          </a:bodyPr>
          <a:lstStyle/>
          <a:p>
            <a:pPr algn="ctr"/>
            <a:r>
              <a:rPr lang="en-US" sz="3200" dirty="0" smtClean="0">
                <a:solidFill>
                  <a:schemeClr val="bg1"/>
                </a:solidFill>
              </a:rPr>
              <a:t>Sustainability Education, Research and Engagement Programs</a:t>
            </a:r>
            <a:endParaRPr lang="en-US" sz="3200" dirty="0">
              <a:solidFill>
                <a:schemeClr val="bg1"/>
              </a:solidFill>
            </a:endParaRPr>
          </a:p>
        </p:txBody>
      </p:sp>
    </p:spTree>
    <p:extLst>
      <p:ext uri="{BB962C8B-B14F-4D97-AF65-F5344CB8AC3E}">
        <p14:creationId xmlns:p14="http://schemas.microsoft.com/office/powerpoint/2010/main" val="32806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Engagement</a:t>
            </a:r>
          </a:p>
        </p:txBody>
      </p:sp>
      <p:sp>
        <p:nvSpPr>
          <p:cNvPr id="3" name="Content Placeholder 7"/>
          <p:cNvSpPr txBox="1">
            <a:spLocks/>
          </p:cNvSpPr>
          <p:nvPr/>
        </p:nvSpPr>
        <p:spPr bwMode="auto">
          <a:xfrm>
            <a:off x="338138" y="939884"/>
            <a:ext cx="8229600" cy="5765716"/>
          </a:xfrm>
          <a:prstGeom prst="rect">
            <a:avLst/>
          </a:prstGeom>
          <a:noFill/>
          <a:ln w="9525">
            <a:noFill/>
            <a:miter lim="800000"/>
            <a:headEnd/>
            <a:tailEnd/>
          </a:ln>
        </p:spPr>
        <p:txBody>
          <a:bodyPr/>
          <a:lstStyle/>
          <a:p>
            <a:r>
              <a:rPr lang="en-US" sz="2400" b="1" dirty="0"/>
              <a:t>Syrian Refugee Crisis Response</a:t>
            </a:r>
            <a:r>
              <a:rPr lang="en-US" sz="2400" dirty="0"/>
              <a:t> – </a:t>
            </a:r>
            <a:r>
              <a:rPr lang="en-US" sz="2400" b="1" dirty="0"/>
              <a:t>sustainable shelter and sanitation </a:t>
            </a:r>
            <a:r>
              <a:rPr lang="en-US" sz="2400" b="1" dirty="0" smtClean="0"/>
              <a:t>solutions </a:t>
            </a:r>
            <a:r>
              <a:rPr lang="en-US" sz="2400" dirty="0" smtClean="0"/>
              <a:t>by The AUB Center for Civic Engagement and Community Service</a:t>
            </a:r>
            <a:endParaRPr lang="en-US" sz="2400" dirty="0"/>
          </a:p>
          <a:p>
            <a:pPr>
              <a:spcAft>
                <a:spcPts val="600"/>
              </a:spcAft>
            </a:pPr>
            <a:r>
              <a:rPr lang="en-US" sz="2000" dirty="0"/>
              <a:t>The </a:t>
            </a:r>
            <a:r>
              <a:rPr lang="en-US" sz="2000" dirty="0" smtClean="0"/>
              <a:t>project </a:t>
            </a:r>
            <a:r>
              <a:rPr lang="en-US" sz="2000" dirty="0"/>
              <a:t>is focused on improving living spaces for Syrians while taking into consideration Lebanese regulations that prohibit permanent housing for refugees.  The unit started by refurbishing a settlement area outside of Sidon last year where over 1000 refugees had been living in dire conditions without any form of waste management. Having successfully implemented this sanitation project with support from Faculty in engineering, the CCECS received $100,000 dollars in funding from a UK-based organization and now runs similar projects across the country.</a:t>
            </a:r>
          </a:p>
          <a:p>
            <a:r>
              <a:rPr lang="en-US" sz="2000" dirty="0" smtClean="0"/>
              <a:t>The CCECS has also teamed up with different departments to devise a shelter called </a:t>
            </a:r>
            <a:r>
              <a:rPr lang="en-US" sz="2000" i="1" dirty="0" err="1" smtClean="0"/>
              <a:t>ghata</a:t>
            </a:r>
            <a:r>
              <a:rPr lang="en-US" sz="2000" dirty="0" smtClean="0"/>
              <a:t>, or “cover” in Arabic, a model of which now stands outside West Hall in AUB.  The </a:t>
            </a:r>
            <a:r>
              <a:rPr lang="en-US" sz="2000" i="1" dirty="0" err="1" smtClean="0"/>
              <a:t>ghata</a:t>
            </a:r>
            <a:r>
              <a:rPr lang="en-US" sz="2000" i="1" dirty="0" smtClean="0"/>
              <a:t> </a:t>
            </a:r>
            <a:r>
              <a:rPr lang="en-US" sz="2000" dirty="0" smtClean="0"/>
              <a:t>was designed and constructed by teams from CCECS and the Faculty of Engineering and Architecture and the Faculty of Agriculture and Food Science landscape design program. AUB’s Civil Engineering Society and CCCES erected the first </a:t>
            </a:r>
            <a:r>
              <a:rPr lang="en-US" sz="2000" i="1" dirty="0" err="1" smtClean="0"/>
              <a:t>ghata</a:t>
            </a:r>
            <a:r>
              <a:rPr lang="en-US" sz="2000" i="1" dirty="0" smtClean="0"/>
              <a:t> </a:t>
            </a:r>
            <a:r>
              <a:rPr lang="en-US" sz="2000" dirty="0" smtClean="0"/>
              <a:t>in September in a camp in the south of Lebanon.</a:t>
            </a: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206142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305800" cy="4708981"/>
          </a:xfrm>
          <a:prstGeom prst="rect">
            <a:avLst/>
          </a:prstGeom>
        </p:spPr>
        <p:txBody>
          <a:bodyPr wrap="square">
            <a:spAutoFit/>
          </a:bodyPr>
          <a:lstStyle/>
          <a:p>
            <a:r>
              <a:rPr lang="en-US" sz="2000" b="1" dirty="0"/>
              <a:t>Neighborhood </a:t>
            </a:r>
            <a:r>
              <a:rPr lang="en-US" sz="2000" b="1" dirty="0" smtClean="0"/>
              <a:t>Initiative</a:t>
            </a:r>
          </a:p>
          <a:p>
            <a:endParaRPr lang="en-US" sz="2000" dirty="0"/>
          </a:p>
          <a:p>
            <a:r>
              <a:rPr lang="en-US" sz="2000" dirty="0"/>
              <a:t>Considerable anecdotal evidence exists to fill in this narrative, but theoretically informed, empirical research on the process of gentrification and neighborhood change in </a:t>
            </a:r>
            <a:r>
              <a:rPr lang="en-US" sz="2000" dirty="0" err="1"/>
              <a:t>Ras</a:t>
            </a:r>
            <a:r>
              <a:rPr lang="en-US" sz="2000" dirty="0"/>
              <a:t> Beirut does not yet exist, nor any strategic discussion of what might be done to protect the diversity and character of the neighborhood.   During the academic year 2013-2014, the Neighborhood Initiative began an ambitious project to address this lack of research.   The newly defined program of research on gentrification will evolve through  a collaboration with the Cities </a:t>
            </a:r>
            <a:r>
              <a:rPr lang="en-US" sz="2000" dirty="0" err="1"/>
              <a:t>Programme</a:t>
            </a:r>
            <a:r>
              <a:rPr lang="en-US" sz="2000" dirty="0"/>
              <a:t> of the London School of </a:t>
            </a:r>
            <a:r>
              <a:rPr lang="en-US" sz="2000" dirty="0" smtClean="0"/>
              <a:t>Economics. </a:t>
            </a:r>
            <a:r>
              <a:rPr lang="en-US" sz="2000" smtClean="0"/>
              <a:t>In </a:t>
            </a:r>
            <a:r>
              <a:rPr lang="en-US" sz="2000" dirty="0"/>
              <a:t>March 2015, the Neighborhood Initiative will partner with the AUB Department of Architecture and Design’s for their annual City Debates.  City Debates 2015 will focus on the topic of gentrification and will invite international participation, particular from the region.  Research findings on gentrification in </a:t>
            </a:r>
            <a:r>
              <a:rPr lang="en-US" sz="2000" dirty="0" err="1"/>
              <a:t>Ras</a:t>
            </a:r>
            <a:r>
              <a:rPr lang="en-US" sz="2000" dirty="0"/>
              <a:t> Beirut will be featured.</a:t>
            </a:r>
          </a:p>
        </p:txBody>
      </p:sp>
      <p:sp>
        <p:nvSpPr>
          <p:cNvPr id="3" name="Title 1"/>
          <p:cNvSpPr txBox="1">
            <a:spLocks/>
          </p:cNvSpPr>
          <p:nvPr/>
        </p:nvSpPr>
        <p:spPr bwMode="auto">
          <a:xfrm>
            <a:off x="3733800" y="-1524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Engagement</a:t>
            </a:r>
          </a:p>
        </p:txBody>
      </p:sp>
    </p:spTree>
    <p:extLst>
      <p:ext uri="{BB962C8B-B14F-4D97-AF65-F5344CB8AC3E}">
        <p14:creationId xmlns:p14="http://schemas.microsoft.com/office/powerpoint/2010/main" val="308070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819400"/>
            <a:ext cx="2394502" cy="707886"/>
          </a:xfrm>
          <a:prstGeom prst="rect">
            <a:avLst/>
          </a:prstGeom>
          <a:noFill/>
        </p:spPr>
        <p:txBody>
          <a:bodyPr wrap="none" rtlCol="0">
            <a:spAutoFit/>
          </a:bodyPr>
          <a:lstStyle/>
          <a:p>
            <a:r>
              <a:rPr lang="en-US" sz="4000" b="1" dirty="0" smtClean="0"/>
              <a:t>Thank you</a:t>
            </a:r>
            <a:endParaRPr lang="en-US" sz="4000" b="1" dirty="0"/>
          </a:p>
        </p:txBody>
      </p:sp>
    </p:spTree>
    <p:extLst>
      <p:ext uri="{BB962C8B-B14F-4D97-AF65-F5344CB8AC3E}">
        <p14:creationId xmlns:p14="http://schemas.microsoft.com/office/powerpoint/2010/main" val="424711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19400" y="152400"/>
            <a:ext cx="6059474" cy="494186"/>
          </a:xfrm>
          <a:prstGeom prst="rect">
            <a:avLst/>
          </a:prstGeom>
          <a:noFill/>
          <a:ln w="9525">
            <a:noFill/>
            <a:miter lim="800000"/>
            <a:headEnd/>
            <a:tailEnd/>
          </a:ln>
        </p:spPr>
        <p:txBody>
          <a:bodyPr anchor="ctr"/>
          <a:lstStyle/>
          <a:p>
            <a:pPr>
              <a:defRPr/>
            </a:pPr>
            <a:r>
              <a:rPr lang="en-US" sz="4000" b="1" dirty="0" smtClean="0">
                <a:solidFill>
                  <a:schemeClr val="bg1"/>
                </a:solidFill>
                <a:latin typeface="+mj-lt"/>
                <a:ea typeface="ＭＳ Ｐゴシック" charset="-128"/>
                <a:cs typeface="ＭＳ Ｐゴシック" charset="-128"/>
              </a:rPr>
              <a:t>Sustainability Education</a:t>
            </a:r>
            <a:endParaRPr lang="en-US" sz="40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457200" y="1087438"/>
            <a:ext cx="8229600" cy="5084762"/>
          </a:xfrm>
          <a:prstGeom prst="rect">
            <a:avLst/>
          </a:prstGeom>
          <a:noFill/>
          <a:ln w="9525">
            <a:noFill/>
            <a:miter lim="800000"/>
            <a:headEnd/>
            <a:tailEnd/>
          </a:ln>
        </p:spPr>
        <p:txBody>
          <a:bodyPr/>
          <a:lstStyle/>
          <a:p>
            <a:pPr>
              <a:spcBef>
                <a:spcPts val="0"/>
              </a:spcBef>
              <a:spcAft>
                <a:spcPts val="600"/>
              </a:spcAft>
              <a:defRPr/>
            </a:pPr>
            <a:r>
              <a:rPr lang="en-US" sz="2200" b="1" dirty="0" smtClean="0">
                <a:ea typeface="ＭＳ Ｐゴシック" charset="-128"/>
                <a:cs typeface="ＭＳ Ｐゴシック" charset="-128"/>
              </a:rPr>
              <a:t>Sustainability education is </a:t>
            </a:r>
            <a:r>
              <a:rPr lang="en-US" sz="2200" b="1" i="1" dirty="0" smtClean="0">
                <a:ea typeface="ＭＳ Ｐゴシック" charset="-128"/>
                <a:cs typeface="ＭＳ Ｐゴシック" charset="-128"/>
              </a:rPr>
              <a:t>indirectly and directly </a:t>
            </a:r>
            <a:r>
              <a:rPr lang="en-US" sz="2200" b="1" dirty="0" smtClean="0">
                <a:ea typeface="ＭＳ Ｐゴシック" charset="-128"/>
                <a:cs typeface="ＭＳ Ｐゴシック" charset="-128"/>
              </a:rPr>
              <a:t>embedded </a:t>
            </a:r>
            <a:r>
              <a:rPr lang="en-US" sz="2200" b="1" smtClean="0">
                <a:ea typeface="ＭＳ Ｐゴシック" charset="-128"/>
                <a:cs typeface="ＭＳ Ｐゴシック" charset="-128"/>
              </a:rPr>
              <a:t>in </a:t>
            </a:r>
            <a:r>
              <a:rPr lang="en-US" sz="2200" b="1" smtClean="0">
                <a:ea typeface="ＭＳ Ｐゴシック" charset="-128"/>
                <a:cs typeface="ＭＳ Ｐゴシック" charset="-128"/>
              </a:rPr>
              <a:t>current </a:t>
            </a:r>
            <a:r>
              <a:rPr lang="en-US" sz="2200" b="1" dirty="0" smtClean="0">
                <a:ea typeface="ＭＳ Ｐゴシック" charset="-128"/>
                <a:cs typeface="ＭＳ Ｐゴシック" charset="-128"/>
              </a:rPr>
              <a:t>undergraduate, graduate, and PhD degree programs in different disciplines:</a:t>
            </a:r>
          </a:p>
          <a:p>
            <a:pPr marL="457200" indent="-457200">
              <a:spcBef>
                <a:spcPts val="0"/>
              </a:spcBef>
              <a:buFont typeface="+mj-lt"/>
              <a:buAutoNum type="arabicPeriod"/>
              <a:defRPr/>
            </a:pPr>
            <a:r>
              <a:rPr lang="en-US" sz="2200" dirty="0" smtClean="0">
                <a:ea typeface="ＭＳ Ｐゴシック" charset="-128"/>
                <a:cs typeface="ＭＳ Ｐゴシック" charset="-128"/>
              </a:rPr>
              <a:t>Landscape Architecture and Ecosystem Management </a:t>
            </a:r>
          </a:p>
          <a:p>
            <a:pPr marL="457200" indent="-457200">
              <a:spcBef>
                <a:spcPts val="0"/>
              </a:spcBef>
              <a:buFont typeface="+mj-lt"/>
              <a:buAutoNum type="arabicPeriod"/>
              <a:defRPr/>
            </a:pPr>
            <a:r>
              <a:rPr lang="en-US" sz="2200" dirty="0" smtClean="0">
                <a:ea typeface="ＭＳ Ｐゴシック" charset="-128"/>
                <a:cs typeface="ＭＳ Ｐゴシック" charset="-128"/>
              </a:rPr>
              <a:t>Rural Community Development</a:t>
            </a:r>
            <a:endParaRPr lang="en-US" sz="2200" dirty="0">
              <a:ea typeface="ＭＳ Ｐゴシック" charset="-128"/>
              <a:cs typeface="ＭＳ Ｐゴシック" charset="-128"/>
            </a:endParaRPr>
          </a:p>
          <a:p>
            <a:pPr marL="457200" indent="-457200">
              <a:spcBef>
                <a:spcPts val="0"/>
              </a:spcBef>
              <a:buFont typeface="+mj-lt"/>
              <a:buAutoNum type="arabicPeriod"/>
              <a:defRPr/>
            </a:pPr>
            <a:r>
              <a:rPr lang="en-US" sz="2200" dirty="0" smtClean="0">
                <a:ea typeface="ＭＳ Ｐゴシック" charset="-128"/>
                <a:cs typeface="ＭＳ Ｐゴシック" charset="-128"/>
              </a:rPr>
              <a:t>Environmental Health and Public Health </a:t>
            </a:r>
          </a:p>
          <a:p>
            <a:pPr marL="457200" indent="-457200">
              <a:spcBef>
                <a:spcPts val="0"/>
              </a:spcBef>
              <a:buFont typeface="+mj-lt"/>
              <a:buAutoNum type="arabicPeriod"/>
              <a:defRPr/>
            </a:pPr>
            <a:r>
              <a:rPr lang="en-US" sz="2200" dirty="0" smtClean="0">
                <a:ea typeface="ＭＳ Ｐゴシック" charset="-128"/>
                <a:cs typeface="ＭＳ Ｐゴシック" charset="-128"/>
              </a:rPr>
              <a:t>Architecture/Urban Design/Urban Planning</a:t>
            </a:r>
          </a:p>
          <a:p>
            <a:pPr marL="457200" indent="-457200">
              <a:spcBef>
                <a:spcPts val="0"/>
              </a:spcBef>
              <a:buFont typeface="+mj-lt"/>
              <a:buAutoNum type="arabicPeriod"/>
              <a:defRPr/>
            </a:pPr>
            <a:r>
              <a:rPr lang="en-US" sz="2200" dirty="0" smtClean="0">
                <a:ea typeface="ＭＳ Ｐゴシック" charset="-128"/>
                <a:cs typeface="ＭＳ Ｐゴシック" charset="-128"/>
              </a:rPr>
              <a:t>Engineering Programs (Civil, electrical, mechanical and chemical)</a:t>
            </a:r>
          </a:p>
          <a:p>
            <a:pPr marL="457200" indent="-457200">
              <a:spcBef>
                <a:spcPts val="0"/>
              </a:spcBef>
              <a:buFont typeface="+mj-lt"/>
              <a:buAutoNum type="arabicPeriod"/>
              <a:defRPr/>
            </a:pPr>
            <a:r>
              <a:rPr lang="en-US" sz="2200" dirty="0" smtClean="0">
                <a:ea typeface="ＭＳ Ｐゴシック" charset="-128"/>
                <a:cs typeface="ＭＳ Ｐゴシック" charset="-128"/>
              </a:rPr>
              <a:t>ME environmental and water resource engineering</a:t>
            </a:r>
            <a:endParaRPr lang="en-US" sz="2200" dirty="0">
              <a:ea typeface="ＭＳ Ｐゴシック" charset="-128"/>
              <a:cs typeface="ＭＳ Ｐゴシック" charset="-128"/>
            </a:endParaRPr>
          </a:p>
          <a:p>
            <a:pPr marL="457200" indent="-457200">
              <a:spcBef>
                <a:spcPts val="0"/>
              </a:spcBef>
              <a:buFont typeface="+mj-lt"/>
              <a:buAutoNum type="arabicPeriod"/>
              <a:defRPr/>
            </a:pPr>
            <a:r>
              <a:rPr lang="en-US" sz="2200" dirty="0" smtClean="0">
                <a:ea typeface="ＭＳ Ｐゴシック" charset="-128"/>
                <a:cs typeface="ＭＳ Ｐゴシック" charset="-128"/>
              </a:rPr>
              <a:t>Economics</a:t>
            </a:r>
          </a:p>
          <a:p>
            <a:pPr marL="457200" indent="-457200">
              <a:spcBef>
                <a:spcPts val="0"/>
              </a:spcBef>
              <a:buFont typeface="+mj-lt"/>
              <a:buAutoNum type="arabicPeriod"/>
              <a:defRPr/>
            </a:pPr>
            <a:r>
              <a:rPr lang="en-US" sz="2200" dirty="0" smtClean="0">
                <a:ea typeface="ＭＳ Ｐゴシック" charset="-128"/>
                <a:cs typeface="ＭＳ Ｐゴシック" charset="-128"/>
              </a:rPr>
              <a:t>Political Studies and Public Policy</a:t>
            </a:r>
          </a:p>
          <a:p>
            <a:pPr marL="457200" indent="-457200">
              <a:spcBef>
                <a:spcPts val="0"/>
              </a:spcBef>
              <a:buFont typeface="+mj-lt"/>
              <a:buAutoNum type="arabicPeriod"/>
              <a:defRPr/>
            </a:pPr>
            <a:r>
              <a:rPr lang="en-US" sz="2200" dirty="0" smtClean="0">
                <a:ea typeface="ＭＳ Ｐゴシック" charset="-128"/>
                <a:cs typeface="ＭＳ Ｐゴシック" charset="-128"/>
              </a:rPr>
              <a:t>Interfaculty Graduate Environmental Science Program (ecosystem management, technology, health, and policy)</a:t>
            </a:r>
          </a:p>
          <a:p>
            <a:pPr marL="457200" indent="-457200">
              <a:spcBef>
                <a:spcPts val="0"/>
              </a:spcBef>
              <a:buFont typeface="+mj-lt"/>
              <a:buAutoNum type="arabicPeriod"/>
              <a:defRPr/>
            </a:pPr>
            <a:r>
              <a:rPr lang="en-US" sz="2200" dirty="0" smtClean="0">
                <a:ea typeface="ＭＳ Ｐゴシック" charset="-128"/>
                <a:cs typeface="ＭＳ Ｐゴシック" charset="-128"/>
              </a:rPr>
              <a:t>Applied Energy master Program</a:t>
            </a:r>
          </a:p>
          <a:p>
            <a:pPr marL="457200" indent="-457200">
              <a:spcBef>
                <a:spcPts val="0"/>
              </a:spcBef>
              <a:buFont typeface="+mj-lt"/>
              <a:buAutoNum type="arabicPeriod"/>
              <a:defRPr/>
            </a:pPr>
            <a:r>
              <a:rPr lang="en-US" sz="2200" dirty="0" smtClean="0">
                <a:ea typeface="ＭＳ Ｐゴシック" charset="-128"/>
                <a:cs typeface="ＭＳ Ｐゴシック" charset="-128"/>
              </a:rPr>
              <a:t>Science Programs  (biology, chemistry, and physics)</a:t>
            </a: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269762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19400" y="152400"/>
            <a:ext cx="6059474" cy="494186"/>
          </a:xfrm>
          <a:prstGeom prst="rect">
            <a:avLst/>
          </a:prstGeom>
          <a:noFill/>
          <a:ln w="9525">
            <a:noFill/>
            <a:miter lim="800000"/>
            <a:headEnd/>
            <a:tailEnd/>
          </a:ln>
        </p:spPr>
        <p:txBody>
          <a:bodyPr anchor="ctr"/>
          <a:lstStyle/>
          <a:p>
            <a:pPr>
              <a:defRPr/>
            </a:pPr>
            <a:r>
              <a:rPr lang="en-US" sz="4000" b="1" dirty="0" smtClean="0">
                <a:solidFill>
                  <a:schemeClr val="bg1"/>
                </a:solidFill>
                <a:latin typeface="+mj-lt"/>
                <a:ea typeface="ＭＳ Ｐゴシック" charset="-128"/>
                <a:cs typeface="ＭＳ Ｐゴシック" charset="-128"/>
              </a:rPr>
              <a:t>Sustainability Education</a:t>
            </a:r>
            <a:endParaRPr lang="en-US" sz="40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457200" y="1087438"/>
            <a:ext cx="8229600" cy="5084762"/>
          </a:xfrm>
          <a:prstGeom prst="rect">
            <a:avLst/>
          </a:prstGeom>
          <a:noFill/>
          <a:ln w="9525">
            <a:noFill/>
            <a:miter lim="800000"/>
            <a:headEnd/>
            <a:tailEnd/>
          </a:ln>
        </p:spPr>
        <p:txBody>
          <a:bodyPr/>
          <a:lstStyle/>
          <a:p>
            <a:pPr>
              <a:spcBef>
                <a:spcPts val="0"/>
              </a:spcBef>
              <a:spcAft>
                <a:spcPts val="600"/>
              </a:spcAft>
              <a:defRPr/>
            </a:pPr>
            <a:r>
              <a:rPr lang="en-US" sz="2200" b="1" dirty="0" smtClean="0">
                <a:ea typeface="ＭＳ Ｐゴシック" charset="-128"/>
                <a:cs typeface="ＭＳ Ｐゴシック" charset="-128"/>
              </a:rPr>
              <a:t>Forthcoming programs</a:t>
            </a:r>
          </a:p>
          <a:p>
            <a:pPr marL="457200" indent="-457200">
              <a:spcBef>
                <a:spcPts val="0"/>
              </a:spcBef>
              <a:spcAft>
                <a:spcPts val="600"/>
              </a:spcAft>
              <a:buFont typeface="+mj-lt"/>
              <a:buAutoNum type="arabicPeriod"/>
              <a:defRPr/>
            </a:pPr>
            <a:r>
              <a:rPr lang="en-US" sz="2200" b="1" dirty="0" smtClean="0">
                <a:ea typeface="ＭＳ Ｐゴシック" charset="-128"/>
                <a:cs typeface="ＭＳ Ｐゴシック" charset="-128"/>
              </a:rPr>
              <a:t>Energy Studies (MS): starting fall 2014-15 and is accepting applications</a:t>
            </a:r>
          </a:p>
          <a:p>
            <a:pPr marL="457200" indent="-457200">
              <a:spcBef>
                <a:spcPts val="0"/>
              </a:spcBef>
              <a:spcAft>
                <a:spcPts val="600"/>
              </a:spcAft>
              <a:buFont typeface="+mj-lt"/>
              <a:buAutoNum type="arabicPeriod"/>
              <a:defRPr/>
            </a:pPr>
            <a:r>
              <a:rPr lang="en-US" sz="2200" b="1" dirty="0" smtClean="0">
                <a:ea typeface="ＭＳ Ｐゴシック" charset="-128"/>
                <a:cs typeface="ＭＳ Ｐゴシック" charset="-128"/>
              </a:rPr>
              <a:t>Public Policy and International Affairs (MA): expected to start in the spring of 2014-15</a:t>
            </a:r>
          </a:p>
          <a:p>
            <a:pPr marL="457200" indent="-457200">
              <a:spcAft>
                <a:spcPts val="600"/>
              </a:spcAft>
              <a:buFont typeface="+mj-lt"/>
              <a:buAutoNum type="arabicPeriod"/>
              <a:defRPr/>
            </a:pPr>
            <a:r>
              <a:rPr lang="en-US" sz="2200" b="1" dirty="0">
                <a:ea typeface="ＭＳ Ｐゴシック" charset="-128"/>
                <a:cs typeface="ＭＳ Ｐゴシック" charset="-128"/>
              </a:rPr>
              <a:t>Food security (MA</a:t>
            </a:r>
            <a:r>
              <a:rPr lang="en-US" sz="2200" b="1" dirty="0" smtClean="0">
                <a:ea typeface="ＭＳ Ｐゴシック" charset="-128"/>
                <a:cs typeface="ＭＳ Ｐゴシック" charset="-128"/>
              </a:rPr>
              <a:t>): under development</a:t>
            </a:r>
            <a:endParaRPr lang="en-US" sz="2200" b="1" dirty="0">
              <a:ea typeface="ＭＳ Ｐゴシック" charset="-128"/>
              <a:cs typeface="ＭＳ Ｐゴシック" charset="-128"/>
            </a:endParaRPr>
          </a:p>
          <a:p>
            <a:pPr marL="457200" indent="-457200">
              <a:spcBef>
                <a:spcPts val="0"/>
              </a:spcBef>
              <a:spcAft>
                <a:spcPts val="600"/>
              </a:spcAft>
              <a:buFont typeface="+mj-lt"/>
              <a:buAutoNum type="arabicPeriod"/>
              <a:defRPr/>
            </a:pPr>
            <a:r>
              <a:rPr lang="en-US" sz="2200" b="1" dirty="0" smtClean="0">
                <a:ea typeface="ＭＳ Ｐゴシック" charset="-128"/>
                <a:cs typeface="ＭＳ Ｐゴシック" charset="-128"/>
              </a:rPr>
              <a:t>Complementary </a:t>
            </a:r>
            <a:r>
              <a:rPr lang="en-US" sz="2200" b="1" dirty="0">
                <a:ea typeface="ＭＳ Ｐゴシック" charset="-128"/>
                <a:cs typeface="ＭＳ Ｐゴシック" charset="-128"/>
              </a:rPr>
              <a:t>and Alternative Medicine </a:t>
            </a:r>
            <a:r>
              <a:rPr lang="en-US" sz="2200" b="1" dirty="0" smtClean="0">
                <a:ea typeface="ＭＳ Ｐゴシック" charset="-128"/>
                <a:cs typeface="ＭＳ Ｐゴシック" charset="-128"/>
              </a:rPr>
              <a:t>(MS</a:t>
            </a:r>
            <a:r>
              <a:rPr lang="en-US" sz="2200" b="1" dirty="0">
                <a:ea typeface="ＭＳ Ｐゴシック" charset="-128"/>
                <a:cs typeface="ＭＳ Ｐゴシック" charset="-128"/>
              </a:rPr>
              <a:t> ): under development</a:t>
            </a:r>
            <a:endParaRPr lang="en-US" sz="2200" b="1" dirty="0" smtClean="0">
              <a:ea typeface="ＭＳ Ｐゴシック" charset="-128"/>
              <a:cs typeface="ＭＳ Ｐゴシック" charset="-128"/>
            </a:endParaRPr>
          </a:p>
          <a:p>
            <a:pPr>
              <a:spcBef>
                <a:spcPts val="0"/>
              </a:spcBef>
              <a:spcAft>
                <a:spcPts val="600"/>
              </a:spcAft>
              <a:defRPr/>
            </a:pPr>
            <a:r>
              <a:rPr lang="en-US" sz="2200" b="1" dirty="0" smtClean="0">
                <a:ea typeface="ＭＳ Ｐゴシック" charset="-128"/>
                <a:cs typeface="ＭＳ Ｐゴシック" charset="-128"/>
              </a:rPr>
              <a:t>Professional Training Diploma:</a:t>
            </a:r>
          </a:p>
          <a:p>
            <a:pPr>
              <a:spcBef>
                <a:spcPts val="0"/>
              </a:spcBef>
              <a:spcAft>
                <a:spcPts val="600"/>
              </a:spcAft>
              <a:defRPr/>
            </a:pPr>
            <a:r>
              <a:rPr lang="en-US" sz="2200" b="1" dirty="0" smtClean="0">
                <a:ea typeface="ＭＳ Ｐゴシック" charset="-128"/>
                <a:cs typeface="ＭＳ Ｐゴシック" charset="-128"/>
              </a:rPr>
              <a:t>Launching next fall of new professional diploma in green technologies with specialization in energy, water, and buildings.</a:t>
            </a:r>
          </a:p>
          <a:p>
            <a:pPr>
              <a:spcBef>
                <a:spcPts val="0"/>
              </a:spcBef>
              <a:spcAft>
                <a:spcPts val="600"/>
              </a:spcAft>
              <a:defRPr/>
            </a:pPr>
            <a:r>
              <a:rPr lang="en-US" sz="2200" b="1" dirty="0" smtClean="0">
                <a:ea typeface="ＭＳ Ｐゴシック" charset="-128"/>
                <a:cs typeface="ＭＳ Ｐゴシック" charset="-128"/>
              </a:rPr>
              <a:t>The diploma will be offered online and face to face through a consortium of universities (AUB, AUC, and LAU)</a:t>
            </a:r>
          </a:p>
          <a:p>
            <a:pPr>
              <a:spcBef>
                <a:spcPts val="0"/>
              </a:spcBef>
              <a:spcAft>
                <a:spcPts val="600"/>
              </a:spcAft>
              <a:defRPr/>
            </a:pPr>
            <a:r>
              <a:rPr lang="en-US" sz="2200" b="1" dirty="0">
                <a:ea typeface="ＭＳ Ｐゴシック" charset="-128"/>
                <a:cs typeface="ＭＳ Ｐゴシック" charset="-128"/>
                <a:hlinkClick r:id="rId2"/>
              </a:rPr>
              <a:t>http://www.progreendiploma.com</a:t>
            </a:r>
            <a:r>
              <a:rPr lang="en-US" sz="2200" b="1" dirty="0" smtClean="0">
                <a:ea typeface="ＭＳ Ｐゴシック" charset="-128"/>
                <a:cs typeface="ＭＳ Ｐゴシック" charset="-128"/>
                <a:hlinkClick r:id="rId2"/>
              </a:rPr>
              <a:t>/</a:t>
            </a:r>
            <a:endParaRPr lang="en-US" sz="2200" b="1" dirty="0" smtClean="0">
              <a:ea typeface="ＭＳ Ｐゴシック" charset="-128"/>
              <a:cs typeface="ＭＳ Ｐゴシック" charset="-128"/>
            </a:endParaRPr>
          </a:p>
          <a:p>
            <a:pPr>
              <a:spcBef>
                <a:spcPts val="0"/>
              </a:spcBef>
              <a:spcAft>
                <a:spcPts val="600"/>
              </a:spcAft>
              <a:defRPr/>
            </a:pPr>
            <a:endParaRPr lang="en-US" sz="2200" b="1" dirty="0" smtClean="0">
              <a:ea typeface="ＭＳ Ｐゴシック" charset="-128"/>
              <a:cs typeface="ＭＳ Ｐゴシック" charset="-128"/>
            </a:endParaRPr>
          </a:p>
          <a:p>
            <a:pPr>
              <a:spcBef>
                <a:spcPts val="0"/>
              </a:spcBef>
              <a:spcAft>
                <a:spcPts val="600"/>
              </a:spcAft>
              <a:defRPr/>
            </a:pPr>
            <a:endParaRPr lang="en-US" sz="2200" b="1" dirty="0" smtClean="0">
              <a:ea typeface="ＭＳ Ｐゴシック" charset="-128"/>
              <a:cs typeface="ＭＳ Ｐゴシック" charset="-128"/>
            </a:endParaRPr>
          </a:p>
          <a:p>
            <a:pPr marL="457200" indent="-457200">
              <a:spcBef>
                <a:spcPts val="0"/>
              </a:spcBef>
              <a:spcAft>
                <a:spcPts val="600"/>
              </a:spcAft>
              <a:buFont typeface="+mj-lt"/>
              <a:buAutoNum type="arabicPeriod"/>
              <a:defRPr/>
            </a:pPr>
            <a:endParaRPr lang="en-US" sz="2200" b="1" dirty="0" smtClean="0">
              <a:ea typeface="ＭＳ Ｐゴシック" charset="-128"/>
              <a:cs typeface="ＭＳ Ｐゴシック" charset="-128"/>
            </a:endParaRP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174647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a:solidFill>
                  <a:schemeClr val="bg1"/>
                </a:solidFill>
                <a:ea typeface="ＭＳ Ｐゴシック" charset="-128"/>
                <a:cs typeface="ＭＳ Ｐゴシック" charset="-128"/>
              </a:rPr>
              <a:t>Sustainability Research &amp; Engagement</a:t>
            </a:r>
          </a:p>
          <a:p>
            <a:pPr>
              <a:defRPr/>
            </a:pPr>
            <a:r>
              <a:rPr lang="en-US" sz="2800" b="1" dirty="0">
                <a:solidFill>
                  <a:schemeClr val="bg1"/>
                </a:solidFill>
                <a:ea typeface="ＭＳ Ｐゴシック" charset="-128"/>
                <a:cs typeface="ＭＳ Ｐゴシック" charset="-128"/>
              </a:rPr>
              <a:t>Role of Centers and Institutes</a:t>
            </a:r>
            <a:endParaRPr lang="en-US" sz="2800" dirty="0">
              <a:solidFill>
                <a:schemeClr val="bg1"/>
              </a:solidFill>
              <a:ea typeface="ＭＳ Ｐゴシック" charset="-128"/>
              <a:cs typeface="ＭＳ Ｐゴシック" charset="-128"/>
            </a:endParaRPr>
          </a:p>
        </p:txBody>
      </p:sp>
      <p:sp>
        <p:nvSpPr>
          <p:cNvPr id="3" name="Content Placeholder 7"/>
          <p:cNvSpPr txBox="1">
            <a:spLocks/>
          </p:cNvSpPr>
          <p:nvPr/>
        </p:nvSpPr>
        <p:spPr bwMode="auto">
          <a:xfrm>
            <a:off x="228600" y="1165040"/>
            <a:ext cx="8229600" cy="4930960"/>
          </a:xfrm>
          <a:prstGeom prst="rect">
            <a:avLst/>
          </a:prstGeom>
          <a:noFill/>
          <a:ln w="9525">
            <a:noFill/>
            <a:miter lim="800000"/>
            <a:headEnd/>
            <a:tailEnd/>
          </a:ln>
        </p:spPr>
        <p:txBody>
          <a:bodyPr/>
          <a:lstStyle/>
          <a:p>
            <a:r>
              <a:rPr lang="en-US" sz="2400" dirty="0"/>
              <a:t>Research centers of excellence in strategic areas will establish hubs for groundbreaking interdisciplinary research addressing urgent issues for our region and for our times. </a:t>
            </a:r>
          </a:p>
          <a:p>
            <a:r>
              <a:rPr lang="en-US" sz="2400" dirty="0"/>
              <a:t> </a:t>
            </a:r>
          </a:p>
          <a:p>
            <a:pPr marL="342900" lvl="0" indent="-342900">
              <a:buFont typeface="Arial" panose="020B0604020202020204" pitchFamily="34" charset="0"/>
              <a:buChar char="•"/>
            </a:pPr>
            <a:r>
              <a:rPr lang="en-US" sz="2400" dirty="0"/>
              <a:t>Center for Civic Engagement and Community Service (CCECS)</a:t>
            </a:r>
          </a:p>
          <a:p>
            <a:pPr marL="342900" lvl="0" indent="-342900">
              <a:buFont typeface="Arial" panose="020B0604020202020204" pitchFamily="34" charset="0"/>
              <a:buChar char="•"/>
            </a:pPr>
            <a:r>
              <a:rPr lang="en-US" sz="2400" dirty="0"/>
              <a:t>Nature Conservation Center (NCC)</a:t>
            </a:r>
          </a:p>
          <a:p>
            <a:pPr marL="342900" lvl="0" indent="-342900">
              <a:buFont typeface="Arial" panose="020B0604020202020204" pitchFamily="34" charset="0"/>
              <a:buChar char="•"/>
            </a:pPr>
            <a:r>
              <a:rPr lang="en-US" sz="2400" dirty="0"/>
              <a:t>Issam Fares Institute for Public Policy and International Affairs (IFI)</a:t>
            </a:r>
          </a:p>
          <a:p>
            <a:pPr marL="342900" lvl="0" indent="-342900">
              <a:buFont typeface="Arial" panose="020B0604020202020204" pitchFamily="34" charset="0"/>
              <a:buChar char="•"/>
            </a:pPr>
            <a:r>
              <a:rPr lang="en-US" sz="2400" dirty="0"/>
              <a:t>Munib R. and Angela Masri Institute of Energy and Natural Resources (IENR)</a:t>
            </a:r>
          </a:p>
          <a:p>
            <a:pPr marL="342900" lvl="0" indent="-342900">
              <a:buFont typeface="Arial" panose="020B0604020202020204" pitchFamily="34" charset="0"/>
              <a:buChar char="•"/>
            </a:pPr>
            <a:r>
              <a:rPr lang="en-US" sz="2400" dirty="0"/>
              <a:t>Agricultural Research and Education Center (AREC)</a:t>
            </a:r>
          </a:p>
          <a:p>
            <a:pPr marL="342900" lvl="0" indent="-342900">
              <a:buFont typeface="Arial" panose="020B0604020202020204" pitchFamily="34" charset="0"/>
              <a:buChar char="•"/>
            </a:pPr>
            <a:r>
              <a:rPr lang="en-US" sz="2400" dirty="0"/>
              <a:t>Environment and Sustainable Development Unit (ESDU)</a:t>
            </a: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42777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Research &amp; Engagement</a:t>
            </a:r>
          </a:p>
          <a:p>
            <a:pPr>
              <a:defRPr/>
            </a:pPr>
            <a:r>
              <a:rPr lang="en-US" sz="2800" b="1" dirty="0" smtClean="0">
                <a:solidFill>
                  <a:schemeClr val="bg1"/>
                </a:solidFill>
                <a:latin typeface="+mj-lt"/>
                <a:ea typeface="ＭＳ Ｐゴシック" charset="-128"/>
                <a:cs typeface="ＭＳ Ｐゴシック" charset="-128"/>
              </a:rPr>
              <a:t>Role of Centers and Institutes</a:t>
            </a:r>
            <a:endParaRPr lang="en-US" sz="28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338138" y="1143000"/>
            <a:ext cx="8229600" cy="3886200"/>
          </a:xfrm>
          <a:prstGeom prst="rect">
            <a:avLst/>
          </a:prstGeom>
          <a:noFill/>
          <a:ln w="9525">
            <a:noFill/>
            <a:miter lim="800000"/>
            <a:headEnd/>
            <a:tailEnd/>
          </a:ln>
        </p:spPr>
        <p:txBody>
          <a:bodyPr/>
          <a:lstStyle/>
          <a:p>
            <a:r>
              <a:rPr lang="en-US" sz="2400" dirty="0" smtClean="0">
                <a:effectLst/>
              </a:rPr>
              <a:t>A. The </a:t>
            </a:r>
            <a:r>
              <a:rPr lang="en-US" sz="2400" b="1" i="1" dirty="0" smtClean="0">
                <a:effectLst/>
              </a:rPr>
              <a:t>Munib R. and Angela Masri Institute of Energy and National Resources</a:t>
            </a:r>
            <a:r>
              <a:rPr lang="en-US" sz="2400" dirty="0" smtClean="0">
                <a:effectLst/>
              </a:rPr>
              <a:t> at AUB is playing a vital role in supporting research and development that lead to the sustainable and responsible use, management, and conservation of natural resources and energy.  In addition, the institute creates opportunities for top-quality research by funding annually eight or nine research grants by AUB faculty in themes related to energy efficiency, explorations and recovery of oil and gas as well as water and policy research.</a:t>
            </a:r>
          </a:p>
          <a:p>
            <a:r>
              <a:rPr lang="en-US" sz="2400" dirty="0" smtClean="0">
                <a:effectLst/>
                <a:hlinkClick r:id="rId2"/>
              </a:rPr>
              <a:t>http://www.aub.edu.lb/units/masri_institute/Pages/index.aspx</a:t>
            </a:r>
            <a:endParaRPr lang="en-US" sz="2400" dirty="0" smtClean="0">
              <a:effectLst/>
            </a:endParaRPr>
          </a:p>
          <a:p>
            <a:endParaRPr lang="en-US" sz="2400" dirty="0">
              <a:effectLst/>
            </a:endParaRP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136044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Research &amp; Engagement</a:t>
            </a:r>
          </a:p>
          <a:p>
            <a:pPr>
              <a:defRPr/>
            </a:pPr>
            <a:r>
              <a:rPr lang="en-US" sz="2800" b="1" dirty="0" smtClean="0">
                <a:solidFill>
                  <a:schemeClr val="bg1"/>
                </a:solidFill>
                <a:latin typeface="+mj-lt"/>
                <a:ea typeface="ＭＳ Ｐゴシック" charset="-128"/>
                <a:cs typeface="ＭＳ Ｐゴシック" charset="-128"/>
              </a:rPr>
              <a:t>Role of Centers and Institutes</a:t>
            </a:r>
            <a:endParaRPr lang="en-US" sz="28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338138" y="1060359"/>
            <a:ext cx="8424862" cy="5645241"/>
          </a:xfrm>
          <a:prstGeom prst="rect">
            <a:avLst/>
          </a:prstGeom>
          <a:noFill/>
          <a:ln w="9525">
            <a:noFill/>
            <a:miter lim="800000"/>
            <a:headEnd/>
            <a:tailEnd/>
          </a:ln>
        </p:spPr>
        <p:txBody>
          <a:bodyPr/>
          <a:lstStyle/>
          <a:p>
            <a:r>
              <a:rPr lang="en-US" sz="2400" dirty="0" smtClean="0">
                <a:effectLst/>
              </a:rPr>
              <a:t>A. </a:t>
            </a:r>
            <a:r>
              <a:rPr lang="en-US" sz="2400" b="1" dirty="0" smtClean="0">
                <a:effectLst/>
              </a:rPr>
              <a:t>Nature Conservation Center (AUB NCC) </a:t>
            </a:r>
            <a:r>
              <a:rPr lang="en-US" sz="2400" dirty="0" smtClean="0">
                <a:effectLst/>
              </a:rPr>
              <a:t>is an interfaculty center with a mission to promote the conservation and sustainable utilization of biodiversity in arid and Mediterranean regions by providing an open academic platform for innovative research and development. The NCC wide ranging programs target nature and man’s relationship to nature at all levels and ages of society.  NCC investigates the medicinal properties of plants, drawing on traditional and modern understanding. Their program on Food and Health in Rural Lebanon looks at especially vulnerable populations to provide intervention. NCC explains and actively participates in reforestation. The village award program has taught strategies for rehabilitating and greening their public spaces in twenty small towns.</a:t>
            </a:r>
          </a:p>
          <a:p>
            <a:r>
              <a:rPr lang="en-US" sz="2400" b="1" dirty="0" smtClean="0">
                <a:effectLst/>
                <a:hlinkClick r:id="rId2"/>
              </a:rPr>
              <a:t>http://www.aub.edu.lb/units/natureconservation/Pages/index.aspx</a:t>
            </a:r>
            <a:r>
              <a:rPr lang="en-US" sz="2400" b="1" dirty="0" smtClean="0">
                <a:effectLst/>
              </a:rPr>
              <a:t> </a:t>
            </a: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94546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Research &amp; Engagement</a:t>
            </a:r>
          </a:p>
          <a:p>
            <a:pPr>
              <a:defRPr/>
            </a:pPr>
            <a:r>
              <a:rPr lang="en-US" sz="2800" b="1" dirty="0" smtClean="0">
                <a:solidFill>
                  <a:schemeClr val="bg1"/>
                </a:solidFill>
                <a:latin typeface="+mj-lt"/>
                <a:ea typeface="ＭＳ Ｐゴシック" charset="-128"/>
                <a:cs typeface="ＭＳ Ｐゴシック" charset="-128"/>
              </a:rPr>
              <a:t>Role of Centers and Institutes</a:t>
            </a:r>
            <a:endParaRPr lang="en-US" sz="28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338138" y="1060359"/>
            <a:ext cx="8424862" cy="5645241"/>
          </a:xfrm>
          <a:prstGeom prst="rect">
            <a:avLst/>
          </a:prstGeom>
          <a:noFill/>
          <a:ln w="9525">
            <a:noFill/>
            <a:miter lim="800000"/>
            <a:headEnd/>
            <a:tailEnd/>
          </a:ln>
        </p:spPr>
        <p:txBody>
          <a:bodyPr/>
          <a:lstStyle/>
          <a:p>
            <a:r>
              <a:rPr lang="en-US" sz="2400" dirty="0" smtClean="0">
                <a:effectLst/>
              </a:rPr>
              <a:t>A. </a:t>
            </a:r>
            <a:r>
              <a:rPr lang="en-US" sz="2400" b="1" dirty="0"/>
              <a:t>The Issam Fares Institute for Public Policy and International Affairs (IFI</a:t>
            </a:r>
            <a:r>
              <a:rPr lang="en-US" sz="2400" b="1" dirty="0" smtClean="0"/>
              <a:t>)</a:t>
            </a:r>
            <a:r>
              <a:rPr lang="en-US" sz="2400" dirty="0" smtClean="0"/>
              <a:t>: Examples of two programs</a:t>
            </a:r>
            <a:endParaRPr lang="en-US" sz="2400" dirty="0"/>
          </a:p>
          <a:p>
            <a:r>
              <a:rPr lang="en-US" sz="2000" u="sng" dirty="0" smtClean="0"/>
              <a:t>The </a:t>
            </a:r>
            <a:r>
              <a:rPr lang="en-US" sz="2000" u="sng" dirty="0"/>
              <a:t>Climate Change and Environment in the Arab world</a:t>
            </a:r>
            <a:r>
              <a:rPr lang="en-US" sz="2000" dirty="0"/>
              <a:t> program was launched in 2008 and </a:t>
            </a:r>
            <a:r>
              <a:rPr lang="en-US" sz="2000" dirty="0" smtClean="0"/>
              <a:t>aims to </a:t>
            </a:r>
            <a:r>
              <a:rPr lang="en-US" sz="2000" dirty="0"/>
              <a:t>use academics technical expertise to answer socially driven questions on climate change and environment in order to fill policy gaps in Lebanon and the Arab </a:t>
            </a:r>
            <a:r>
              <a:rPr lang="en-US" sz="2000" dirty="0" smtClean="0"/>
              <a:t>World and to </a:t>
            </a:r>
            <a:r>
              <a:rPr lang="en-US" sz="2000" dirty="0"/>
              <a:t>influence national and regional debates in International negotiations on climate change and sustainable development through analytical </a:t>
            </a:r>
            <a:r>
              <a:rPr lang="en-US" sz="2000" dirty="0" smtClean="0"/>
              <a:t>research. </a:t>
            </a:r>
            <a:r>
              <a:rPr lang="en-US" sz="2000" dirty="0"/>
              <a:t/>
            </a:r>
            <a:br>
              <a:rPr lang="en-US" sz="2000" dirty="0"/>
            </a:br>
            <a:r>
              <a:rPr lang="en-US" sz="2000" u="sng" dirty="0" smtClean="0"/>
              <a:t>New </a:t>
            </a:r>
            <a:r>
              <a:rPr lang="en-US" sz="2000" u="sng" dirty="0"/>
              <a:t>Social Justice </a:t>
            </a:r>
            <a:r>
              <a:rPr lang="en-US" sz="2000" u="sng" dirty="0" smtClean="0"/>
              <a:t>in the Arab World Project in collaboration with </a:t>
            </a:r>
            <a:r>
              <a:rPr lang="en-US" sz="2000" dirty="0" smtClean="0"/>
              <a:t>the </a:t>
            </a:r>
            <a:r>
              <a:rPr lang="en-US" sz="2000" dirty="0" err="1"/>
              <a:t>Bobst</a:t>
            </a:r>
            <a:r>
              <a:rPr lang="en-US" sz="2000" dirty="0"/>
              <a:t> Center for Peace and Justice at Princeton </a:t>
            </a:r>
            <a:r>
              <a:rPr lang="en-US" sz="2000" dirty="0" smtClean="0"/>
              <a:t>University.  The aim of this research </a:t>
            </a:r>
            <a:r>
              <a:rPr lang="en-US" sz="2000" dirty="0"/>
              <a:t>initiative </a:t>
            </a:r>
            <a:r>
              <a:rPr lang="en-US" sz="2000" dirty="0" smtClean="0"/>
              <a:t>is to </a:t>
            </a:r>
            <a:r>
              <a:rPr lang="en-US" sz="2000" dirty="0"/>
              <a:t>further understand </a:t>
            </a:r>
            <a:r>
              <a:rPr lang="en-US" sz="2000" dirty="0" smtClean="0"/>
              <a:t>the </a:t>
            </a:r>
            <a:r>
              <a:rPr lang="en-US" sz="2000" dirty="0"/>
              <a:t>many different meanings of the phrase “social justice” and its social and economic policy implications in the following areas</a:t>
            </a:r>
            <a:r>
              <a:rPr lang="en-US" sz="2000" dirty="0" smtClean="0"/>
              <a:t>: progressive </a:t>
            </a:r>
            <a:r>
              <a:rPr lang="en-US" sz="2000" dirty="0"/>
              <a:t>taxation system and economic </a:t>
            </a:r>
            <a:r>
              <a:rPr lang="en-US" sz="2000" dirty="0" smtClean="0"/>
              <a:t>policy; the </a:t>
            </a:r>
            <a:r>
              <a:rPr lang="en-US" sz="2000" dirty="0"/>
              <a:t>right to participate in policy </a:t>
            </a:r>
            <a:r>
              <a:rPr lang="en-US" sz="2000" dirty="0" smtClean="0"/>
              <a:t>formation; equitable </a:t>
            </a:r>
            <a:r>
              <a:rPr lang="en-US" sz="2000" dirty="0"/>
              <a:t>access to health care and </a:t>
            </a:r>
            <a:r>
              <a:rPr lang="en-US" sz="2000" dirty="0" smtClean="0"/>
              <a:t>education; </a:t>
            </a:r>
            <a:endParaRPr lang="en-US" sz="2000" dirty="0"/>
          </a:p>
          <a:p>
            <a:pPr lvl="0"/>
            <a:r>
              <a:rPr lang="en-US" sz="2000" dirty="0"/>
              <a:t>reformed safety nets and social </a:t>
            </a:r>
            <a:r>
              <a:rPr lang="en-US" sz="2000" dirty="0" smtClean="0"/>
              <a:t>security; employment opportunities; restructuring </a:t>
            </a:r>
            <a:r>
              <a:rPr lang="en-US" sz="2000" dirty="0"/>
              <a:t>historic relations of the state with </a:t>
            </a:r>
            <a:r>
              <a:rPr lang="en-US" sz="2000" dirty="0" smtClean="0"/>
              <a:t>elites; civil </a:t>
            </a:r>
            <a:r>
              <a:rPr lang="en-US" sz="2000" dirty="0"/>
              <a:t>and citizen </a:t>
            </a:r>
            <a:r>
              <a:rPr lang="en-US" sz="2000" dirty="0" smtClean="0"/>
              <a:t>rights; </a:t>
            </a:r>
            <a:endParaRPr lang="en-US" sz="2000" dirty="0"/>
          </a:p>
          <a:p>
            <a:pPr lvl="0"/>
            <a:r>
              <a:rPr lang="en-US" sz="2000" dirty="0"/>
              <a:t>and gender </a:t>
            </a:r>
            <a:r>
              <a:rPr lang="en-US" sz="2000" dirty="0" smtClean="0"/>
              <a:t>equality.</a:t>
            </a:r>
          </a:p>
          <a:p>
            <a:pPr lvl="0"/>
            <a:r>
              <a:rPr lang="en-US" sz="2000" dirty="0" smtClean="0">
                <a:hlinkClick r:id="rId2"/>
              </a:rPr>
              <a:t>http://www.aub.edu.lb/ifi/Pages/index.aspx</a:t>
            </a:r>
            <a:endParaRPr lang="en-US" sz="2000" dirty="0" smtClean="0"/>
          </a:p>
          <a:p>
            <a:pPr lvl="0"/>
            <a:endParaRPr lang="en-US" sz="2000" dirty="0"/>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122161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Research &amp; Engagement</a:t>
            </a:r>
          </a:p>
          <a:p>
            <a:pPr>
              <a:defRPr/>
            </a:pPr>
            <a:r>
              <a:rPr lang="en-US" sz="2800" b="1" dirty="0" smtClean="0">
                <a:solidFill>
                  <a:schemeClr val="bg1"/>
                </a:solidFill>
                <a:latin typeface="+mj-lt"/>
                <a:ea typeface="ＭＳ Ｐゴシック" charset="-128"/>
                <a:cs typeface="ＭＳ Ｐゴシック" charset="-128"/>
              </a:rPr>
              <a:t>Role of Centers and Institutes</a:t>
            </a:r>
            <a:endParaRPr lang="en-US" sz="2800" dirty="0">
              <a:solidFill>
                <a:schemeClr val="bg1"/>
              </a:solidFill>
              <a:latin typeface="+mj-lt"/>
              <a:ea typeface="ＭＳ Ｐゴシック" charset="-128"/>
              <a:cs typeface="ＭＳ Ｐゴシック" charset="-128"/>
            </a:endParaRPr>
          </a:p>
        </p:txBody>
      </p:sp>
      <p:sp>
        <p:nvSpPr>
          <p:cNvPr id="3" name="Content Placeholder 7"/>
          <p:cNvSpPr txBox="1">
            <a:spLocks/>
          </p:cNvSpPr>
          <p:nvPr/>
        </p:nvSpPr>
        <p:spPr bwMode="auto">
          <a:xfrm>
            <a:off x="228600" y="1165040"/>
            <a:ext cx="8229600" cy="3787959"/>
          </a:xfrm>
          <a:prstGeom prst="rect">
            <a:avLst/>
          </a:prstGeom>
          <a:noFill/>
          <a:ln w="9525">
            <a:noFill/>
            <a:miter lim="800000"/>
            <a:headEnd/>
            <a:tailEnd/>
          </a:ln>
        </p:spPr>
        <p:txBody>
          <a:bodyPr/>
          <a:lstStyle/>
          <a:p>
            <a:pPr marL="457200" indent="-457200">
              <a:buAutoNum type="alphaUcPeriod"/>
            </a:pPr>
            <a:r>
              <a:rPr lang="en-US" sz="2400" b="1" dirty="0" smtClean="0">
                <a:effectLst/>
              </a:rPr>
              <a:t>The AUB Tobacco Control Research Group (AUB -TCRG) </a:t>
            </a:r>
            <a:r>
              <a:rPr lang="en-US" sz="2400" dirty="0" smtClean="0">
                <a:effectLst/>
              </a:rPr>
              <a:t>Housed in the Faculty of Health Sciences' Center for Research on Population and Health  the project supports the dissemination of information on the local level, the translation of its findings into policy, and the development of a tobacco control regional research network. In 1993 the AUBMC banned smoking, and in 2000 smoking was banned on campus, except in private homes and designated smoking areas. In 2011 AUB campus was chosen as the venue to announce a nationwide ban on smoking in public places.</a:t>
            </a:r>
          </a:p>
          <a:p>
            <a:r>
              <a:rPr lang="en-US" sz="2400" dirty="0" smtClean="0">
                <a:effectLst/>
                <a:hlinkClick r:id="rId2"/>
              </a:rPr>
              <a:t>http://www.aub.edu.lb/units/tcrg/Pages/index.aspx</a:t>
            </a:r>
            <a:endParaRPr lang="en-US" sz="2400" dirty="0" smtClean="0">
              <a:effectLst/>
            </a:endParaRPr>
          </a:p>
          <a:p>
            <a:endParaRPr lang="en-US" sz="2400" dirty="0" smtClean="0">
              <a:effectLst/>
            </a:endParaRP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Tree>
    <p:extLst>
      <p:ext uri="{BB962C8B-B14F-4D97-AF65-F5344CB8AC3E}">
        <p14:creationId xmlns:p14="http://schemas.microsoft.com/office/powerpoint/2010/main" val="314903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95600" y="-76200"/>
            <a:ext cx="6172200" cy="931069"/>
          </a:xfrm>
          <a:prstGeom prst="rect">
            <a:avLst/>
          </a:prstGeom>
          <a:noFill/>
          <a:ln w="9525">
            <a:noFill/>
            <a:miter lim="800000"/>
            <a:headEnd/>
            <a:tailEnd/>
          </a:ln>
        </p:spPr>
        <p:txBody>
          <a:bodyPr anchor="ctr"/>
          <a:lstStyle/>
          <a:p>
            <a:pPr>
              <a:defRPr/>
            </a:pPr>
            <a:r>
              <a:rPr lang="en-US" sz="2800" b="1" dirty="0" smtClean="0">
                <a:solidFill>
                  <a:schemeClr val="bg1"/>
                </a:solidFill>
                <a:latin typeface="+mj-lt"/>
                <a:ea typeface="ＭＳ Ｐゴシック" charset="-128"/>
                <a:cs typeface="ＭＳ Ｐゴシック" charset="-128"/>
              </a:rPr>
              <a:t>Sustainability Research Agenda</a:t>
            </a:r>
          </a:p>
        </p:txBody>
      </p:sp>
      <p:sp>
        <p:nvSpPr>
          <p:cNvPr id="3" name="Content Placeholder 7"/>
          <p:cNvSpPr txBox="1">
            <a:spLocks/>
          </p:cNvSpPr>
          <p:nvPr/>
        </p:nvSpPr>
        <p:spPr bwMode="auto">
          <a:xfrm>
            <a:off x="381000" y="2134881"/>
            <a:ext cx="4071938" cy="39624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000" dirty="0" smtClean="0"/>
              <a:t>Energy supply technologies (smart grid, hybrid plants and optimized storage and use systems)</a:t>
            </a:r>
          </a:p>
          <a:p>
            <a:pPr marL="342900" indent="-342900">
              <a:buFont typeface="Arial" panose="020B0604020202020204" pitchFamily="34" charset="0"/>
              <a:buChar char="•"/>
            </a:pPr>
            <a:r>
              <a:rPr lang="en-US" sz="2000" dirty="0" smtClean="0"/>
              <a:t>Sustainable water production</a:t>
            </a:r>
          </a:p>
          <a:p>
            <a:pPr marL="342900" indent="-342900">
              <a:buFont typeface="Arial" panose="020B0604020202020204" pitchFamily="34" charset="0"/>
              <a:buChar char="•"/>
            </a:pPr>
            <a:r>
              <a:rPr lang="en-US" sz="2000" dirty="0" smtClean="0"/>
              <a:t>Sustainable agriculture</a:t>
            </a:r>
          </a:p>
          <a:p>
            <a:pPr marL="342900" indent="-342900">
              <a:buFont typeface="Arial" panose="020B0604020202020204" pitchFamily="34" charset="0"/>
              <a:buChar char="•"/>
            </a:pPr>
            <a:r>
              <a:rPr lang="en-US" sz="2000" dirty="0" smtClean="0"/>
              <a:t>Water treatment</a:t>
            </a:r>
          </a:p>
          <a:p>
            <a:pPr marL="342900" indent="-342900">
              <a:buFont typeface="Arial" panose="020B0604020202020204" pitchFamily="34" charset="0"/>
              <a:buChar char="•"/>
            </a:pPr>
            <a:r>
              <a:rPr lang="en-US" sz="2000" dirty="0" smtClean="0"/>
              <a:t>Solid waster management</a:t>
            </a:r>
          </a:p>
          <a:p>
            <a:pPr marL="342900" indent="-342900">
              <a:buFont typeface="Arial" panose="020B0604020202020204" pitchFamily="34" charset="0"/>
              <a:buChar char="•"/>
            </a:pPr>
            <a:r>
              <a:rPr lang="en-US" sz="2000" dirty="0" smtClean="0"/>
              <a:t>Green manufacturing and Construction</a:t>
            </a:r>
          </a:p>
          <a:p>
            <a:pPr marL="342900" indent="-342900">
              <a:buFont typeface="Arial" panose="020B0604020202020204" pitchFamily="34" charset="0"/>
              <a:buChar char="•"/>
            </a:pPr>
            <a:r>
              <a:rPr lang="en-US" sz="2000" dirty="0" smtClean="0"/>
              <a:t>Energy efficient building systems &amp; processes</a:t>
            </a:r>
          </a:p>
          <a:p>
            <a:pPr marL="342900" indent="-342900">
              <a:buFont typeface="Arial" panose="020B0604020202020204" pitchFamily="34" charset="0"/>
              <a:buChar char="•"/>
            </a:pPr>
            <a:r>
              <a:rPr lang="en-US" sz="2000" dirty="0" smtClean="0"/>
              <a:t>Green Transportation</a:t>
            </a:r>
          </a:p>
        </p:txBody>
      </p:sp>
      <p:sp>
        <p:nvSpPr>
          <p:cNvPr id="4" name="Title 1"/>
          <p:cNvSpPr txBox="1">
            <a:spLocks/>
          </p:cNvSpPr>
          <p:nvPr/>
        </p:nvSpPr>
        <p:spPr>
          <a:xfrm>
            <a:off x="4452938" y="774700"/>
            <a:ext cx="4233862" cy="312738"/>
          </a:xfrm>
          <a:prstGeom prst="rect">
            <a:avLst/>
          </a:prstGeom>
        </p:spPr>
        <p:txBody>
          <a:bodyPr anchor="ctr"/>
          <a:lstStyle/>
          <a:p>
            <a:pPr fontAlgn="auto">
              <a:spcAft>
                <a:spcPts val="0"/>
              </a:spcAft>
              <a:defRPr/>
            </a:pPr>
            <a:endParaRPr lang="en-US" sz="1600" dirty="0">
              <a:solidFill>
                <a:schemeClr val="bg1">
                  <a:lumMod val="65000"/>
                </a:schemeClr>
              </a:solidFill>
              <a:latin typeface="+mj-lt"/>
              <a:ea typeface="+mj-ea"/>
              <a:cs typeface="+mj-cs"/>
            </a:endParaRPr>
          </a:p>
        </p:txBody>
      </p:sp>
      <p:sp>
        <p:nvSpPr>
          <p:cNvPr id="8" name="Rectangle 7"/>
          <p:cNvSpPr/>
          <p:nvPr/>
        </p:nvSpPr>
        <p:spPr>
          <a:xfrm>
            <a:off x="4724400" y="2134881"/>
            <a:ext cx="4267200" cy="4093428"/>
          </a:xfrm>
          <a:prstGeom prst="rect">
            <a:avLst/>
          </a:prstGeom>
        </p:spPr>
        <p:txBody>
          <a:bodyPr wrap="square">
            <a:spAutoFit/>
          </a:bodyPr>
          <a:lstStyle/>
          <a:p>
            <a:pPr marL="342900" indent="-342900">
              <a:buFont typeface="Arial" panose="020B0604020202020204" pitchFamily="34" charset="0"/>
              <a:buChar char="•"/>
            </a:pPr>
            <a:r>
              <a:rPr lang="en-US" sz="2000" dirty="0" smtClean="0"/>
              <a:t>Cooling and innovative water production technologies and systems.</a:t>
            </a:r>
          </a:p>
          <a:p>
            <a:pPr marL="342900" indent="-342900">
              <a:buFont typeface="Arial" panose="020B0604020202020204" pitchFamily="34" charset="0"/>
              <a:buChar char="•"/>
            </a:pPr>
            <a:r>
              <a:rPr lang="en-US" sz="2000" dirty="0" smtClean="0"/>
              <a:t>Development of energy and environment policies</a:t>
            </a:r>
          </a:p>
          <a:p>
            <a:pPr marL="342900" indent="-342900">
              <a:buFont typeface="Arial" panose="020B0604020202020204" pitchFamily="34" charset="0"/>
              <a:buChar char="•"/>
            </a:pPr>
            <a:r>
              <a:rPr lang="en-US" sz="2000" dirty="0" smtClean="0"/>
              <a:t>Sustainable and low-embodied energy materials and nanotechnology</a:t>
            </a:r>
          </a:p>
          <a:p>
            <a:pPr marL="342900" indent="-342900">
              <a:buFont typeface="Arial" panose="020B0604020202020204" pitchFamily="34" charset="0"/>
              <a:buChar char="•"/>
            </a:pPr>
            <a:r>
              <a:rPr lang="en-US" sz="2000" dirty="0" smtClean="0"/>
              <a:t>Energy resource management</a:t>
            </a:r>
          </a:p>
          <a:p>
            <a:pPr marL="342900" indent="-342900">
              <a:buFont typeface="Arial" panose="020B0604020202020204" pitchFamily="34" charset="0"/>
              <a:buChar char="•"/>
            </a:pPr>
            <a:r>
              <a:rPr lang="en-US" sz="2000" dirty="0" smtClean="0"/>
              <a:t>human and nature health and wellbeing</a:t>
            </a:r>
            <a:endParaRPr lang="en-CA" sz="2000" dirty="0" smtClean="0"/>
          </a:p>
          <a:p>
            <a:pPr marL="342900" indent="-342900">
              <a:buFont typeface="Arial" panose="020B0604020202020204" pitchFamily="34" charset="0"/>
              <a:buChar char="•"/>
            </a:pPr>
            <a:r>
              <a:rPr lang="en-US" sz="2000" dirty="0" smtClean="0"/>
              <a:t>Health policy</a:t>
            </a:r>
          </a:p>
          <a:p>
            <a:endParaRPr lang="en-US" sz="2000" b="1" dirty="0"/>
          </a:p>
        </p:txBody>
      </p:sp>
      <p:sp>
        <p:nvSpPr>
          <p:cNvPr id="9" name="TextBox 8"/>
          <p:cNvSpPr txBox="1"/>
          <p:nvPr/>
        </p:nvSpPr>
        <p:spPr>
          <a:xfrm>
            <a:off x="381000" y="1030069"/>
            <a:ext cx="8382000" cy="923330"/>
          </a:xfrm>
          <a:prstGeom prst="rect">
            <a:avLst/>
          </a:prstGeom>
          <a:noFill/>
        </p:spPr>
        <p:txBody>
          <a:bodyPr wrap="square" rtlCol="0">
            <a:spAutoFit/>
          </a:bodyPr>
          <a:lstStyle/>
          <a:p>
            <a:r>
              <a:rPr lang="en-US" b="1" dirty="0" smtClean="0"/>
              <a:t>More than 80 faculty members from all disciplines perform research related to sustainability including the following areas in which AUB has publications.</a:t>
            </a:r>
          </a:p>
          <a:p>
            <a:r>
              <a:rPr lang="en-US" b="1" dirty="0" smtClean="0">
                <a:solidFill>
                  <a:srgbClr val="C00000"/>
                </a:solidFill>
                <a:hlinkClick r:id="rId2"/>
              </a:rPr>
              <a:t>http://www.aub.edu.lb/units/masri_institute/about/Pages/members.aspx</a:t>
            </a:r>
            <a:endParaRPr lang="en-US" b="1" dirty="0">
              <a:solidFill>
                <a:srgbClr val="C00000"/>
              </a:solidFill>
            </a:endParaRPr>
          </a:p>
        </p:txBody>
      </p:sp>
    </p:spTree>
    <p:extLst>
      <p:ext uri="{BB962C8B-B14F-4D97-AF65-F5344CB8AC3E}">
        <p14:creationId xmlns:p14="http://schemas.microsoft.com/office/powerpoint/2010/main" val="342859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885</Words>
  <Application>Microsoft Office PowerPoint</Application>
  <PresentationFormat>On-screen Show (4:3)</PresentationFormat>
  <Paragraphs>83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Nesreene Ghaddar</dc:creator>
  <cp:lastModifiedBy>Nesreene Ghaddar</cp:lastModifiedBy>
  <cp:revision>21</cp:revision>
  <dcterms:created xsi:type="dcterms:W3CDTF">2014-04-12T13:53:16Z</dcterms:created>
  <dcterms:modified xsi:type="dcterms:W3CDTF">2014-04-13T05:48:03Z</dcterms:modified>
</cp:coreProperties>
</file>