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media/image24.jpg" ContentType="image/jpeg"/>
  <Override PartName="/ppt/media/image25.jpg" ContentType="image/jpeg"/>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media/image44.jpg" ContentType="image/jpeg"/>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media/image47.jpg" ContentType="image/jpeg"/>
  <Override PartName="/ppt/media/image48.jpg" ContentType="image/jpeg"/>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 id="2147483712" r:id="rId2"/>
  </p:sldMasterIdLst>
  <p:notesMasterIdLst>
    <p:notesMasterId r:id="rId58"/>
  </p:notesMasterIdLst>
  <p:sldIdLst>
    <p:sldId id="262" r:id="rId3"/>
    <p:sldId id="256" r:id="rId4"/>
    <p:sldId id="257" r:id="rId5"/>
    <p:sldId id="260" r:id="rId6"/>
    <p:sldId id="261" r:id="rId7"/>
    <p:sldId id="259" r:id="rId8"/>
    <p:sldId id="341" r:id="rId9"/>
    <p:sldId id="342" r:id="rId10"/>
    <p:sldId id="401" r:id="rId11"/>
    <p:sldId id="402" r:id="rId12"/>
    <p:sldId id="314" r:id="rId13"/>
    <p:sldId id="315" r:id="rId14"/>
    <p:sldId id="317" r:id="rId15"/>
    <p:sldId id="318" r:id="rId16"/>
    <p:sldId id="264" r:id="rId17"/>
    <p:sldId id="343" r:id="rId18"/>
    <p:sldId id="273" r:id="rId19"/>
    <p:sldId id="322" r:id="rId20"/>
    <p:sldId id="323" r:id="rId21"/>
    <p:sldId id="324" r:id="rId22"/>
    <p:sldId id="325" r:id="rId23"/>
    <p:sldId id="326" r:id="rId24"/>
    <p:sldId id="344" r:id="rId25"/>
    <p:sldId id="345" r:id="rId26"/>
    <p:sldId id="321" r:id="rId27"/>
    <p:sldId id="395" r:id="rId28"/>
    <p:sldId id="347" r:id="rId29"/>
    <p:sldId id="346" r:id="rId30"/>
    <p:sldId id="349" r:id="rId31"/>
    <p:sldId id="387" r:id="rId32"/>
    <p:sldId id="396" r:id="rId33"/>
    <p:sldId id="348" r:id="rId34"/>
    <p:sldId id="319" r:id="rId35"/>
    <p:sldId id="397" r:id="rId36"/>
    <p:sldId id="398" r:id="rId37"/>
    <p:sldId id="329" r:id="rId38"/>
    <p:sldId id="388" r:id="rId39"/>
    <p:sldId id="389" r:id="rId40"/>
    <p:sldId id="390" r:id="rId41"/>
    <p:sldId id="391" r:id="rId42"/>
    <p:sldId id="392" r:id="rId43"/>
    <p:sldId id="393" r:id="rId44"/>
    <p:sldId id="394" r:id="rId45"/>
    <p:sldId id="350" r:id="rId46"/>
    <p:sldId id="358" r:id="rId47"/>
    <p:sldId id="359" r:id="rId48"/>
    <p:sldId id="352" r:id="rId49"/>
    <p:sldId id="360" r:id="rId50"/>
    <p:sldId id="399" r:id="rId51"/>
    <p:sldId id="361" r:id="rId52"/>
    <p:sldId id="357" r:id="rId53"/>
    <p:sldId id="353" r:id="rId54"/>
    <p:sldId id="354" r:id="rId55"/>
    <p:sldId id="355" r:id="rId56"/>
    <p:sldId id="356"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335" autoAdjust="0"/>
    <p:restoredTop sz="94660"/>
  </p:normalViewPr>
  <p:slideViewPr>
    <p:cSldViewPr snapToGrid="0">
      <p:cViewPr varScale="1">
        <p:scale>
          <a:sx n="148" d="100"/>
          <a:sy n="148" d="100"/>
        </p:scale>
        <p:origin x="376"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A835B1-680D-4B47-8F71-83F895FC20B1}"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7E44243E-BF5C-4A05-BA63-70FB6E53528A}">
      <dgm:prSet/>
      <dgm:spPr/>
      <dgm:t>
        <a:bodyPr/>
        <a:lstStyle/>
        <a:p>
          <a:r>
            <a:rPr lang="en-US" dirty="0"/>
            <a:t>Interrogate</a:t>
          </a:r>
        </a:p>
      </dgm:t>
    </dgm:pt>
    <dgm:pt modelId="{C9F44CFB-BD62-4E2A-A81B-1C42F7131250}" type="parTrans" cxnId="{1A72ACD4-8A00-4B63-9B3E-F61D977808E5}">
      <dgm:prSet/>
      <dgm:spPr/>
      <dgm:t>
        <a:bodyPr/>
        <a:lstStyle/>
        <a:p>
          <a:endParaRPr lang="en-US"/>
        </a:p>
      </dgm:t>
    </dgm:pt>
    <dgm:pt modelId="{3F3B01FE-D0AF-4EBB-A9FE-460D99F3A029}" type="sibTrans" cxnId="{1A72ACD4-8A00-4B63-9B3E-F61D977808E5}">
      <dgm:prSet/>
      <dgm:spPr/>
      <dgm:t>
        <a:bodyPr/>
        <a:lstStyle/>
        <a:p>
          <a:endParaRPr lang="en-US"/>
        </a:p>
      </dgm:t>
    </dgm:pt>
    <dgm:pt modelId="{9CD141DA-B514-49E6-B6DF-B434DFEDF1EF}">
      <dgm:prSet/>
      <dgm:spPr/>
      <dgm:t>
        <a:bodyPr/>
        <a:lstStyle/>
        <a:p>
          <a:r>
            <a:rPr lang="en-US" dirty="0"/>
            <a:t>The definition of trauma and its evolution in immigration law as tools of exclusion and inclusion </a:t>
          </a:r>
        </a:p>
      </dgm:t>
    </dgm:pt>
    <dgm:pt modelId="{CDEF8A61-DCD2-4CF2-BF3E-8B8F736C9A74}" type="parTrans" cxnId="{F5F2FF1B-CE9C-4F37-9544-1FDB12EDF2D8}">
      <dgm:prSet/>
      <dgm:spPr/>
      <dgm:t>
        <a:bodyPr/>
        <a:lstStyle/>
        <a:p>
          <a:endParaRPr lang="en-US"/>
        </a:p>
      </dgm:t>
    </dgm:pt>
    <dgm:pt modelId="{4A89219F-4CE5-4071-A847-E2406395D79D}" type="sibTrans" cxnId="{F5F2FF1B-CE9C-4F37-9544-1FDB12EDF2D8}">
      <dgm:prSet/>
      <dgm:spPr/>
      <dgm:t>
        <a:bodyPr/>
        <a:lstStyle/>
        <a:p>
          <a:endParaRPr lang="en-US"/>
        </a:p>
      </dgm:t>
    </dgm:pt>
    <dgm:pt modelId="{21CDE30B-B0F5-4C8E-8521-9D723C6144FA}">
      <dgm:prSet/>
      <dgm:spPr/>
      <dgm:t>
        <a:bodyPr/>
        <a:lstStyle/>
        <a:p>
          <a:r>
            <a:rPr lang="en-US"/>
            <a:t>Compare</a:t>
          </a:r>
        </a:p>
      </dgm:t>
    </dgm:pt>
    <dgm:pt modelId="{3A184660-9F48-4BC4-8F88-F7608C0AAA9B}" type="parTrans" cxnId="{DFC0DD9E-481E-40AE-8485-FBE3A2D23540}">
      <dgm:prSet/>
      <dgm:spPr/>
      <dgm:t>
        <a:bodyPr/>
        <a:lstStyle/>
        <a:p>
          <a:endParaRPr lang="en-US"/>
        </a:p>
      </dgm:t>
    </dgm:pt>
    <dgm:pt modelId="{1E5BBBCE-AB97-4035-AB56-97D14E111643}" type="sibTrans" cxnId="{DFC0DD9E-481E-40AE-8485-FBE3A2D23540}">
      <dgm:prSet/>
      <dgm:spPr/>
      <dgm:t>
        <a:bodyPr/>
        <a:lstStyle/>
        <a:p>
          <a:endParaRPr lang="en-US"/>
        </a:p>
      </dgm:t>
    </dgm:pt>
    <dgm:pt modelId="{C47EBF79-F2CE-4424-B167-E324AFF44ED7}">
      <dgm:prSet/>
      <dgm:spPr/>
      <dgm:t>
        <a:bodyPr/>
        <a:lstStyle/>
        <a:p>
          <a:r>
            <a:rPr lang="en-US" dirty="0"/>
            <a:t>Immigration law’s understanding of trauma with the evolution of the term in other disciplines (e.g., psychology, neuroscience, anthropology) </a:t>
          </a:r>
        </a:p>
      </dgm:t>
    </dgm:pt>
    <dgm:pt modelId="{929962EF-708D-4A4F-8F51-921E4EF032B2}" type="parTrans" cxnId="{76063247-DAC1-4015-8EDB-ED2D956FE347}">
      <dgm:prSet/>
      <dgm:spPr/>
      <dgm:t>
        <a:bodyPr/>
        <a:lstStyle/>
        <a:p>
          <a:endParaRPr lang="en-US"/>
        </a:p>
      </dgm:t>
    </dgm:pt>
    <dgm:pt modelId="{A7EDE1EF-4B85-4A90-AF2C-15FB7645D0BE}" type="sibTrans" cxnId="{76063247-DAC1-4015-8EDB-ED2D956FE347}">
      <dgm:prSet/>
      <dgm:spPr/>
      <dgm:t>
        <a:bodyPr/>
        <a:lstStyle/>
        <a:p>
          <a:endParaRPr lang="en-US"/>
        </a:p>
      </dgm:t>
    </dgm:pt>
    <dgm:pt modelId="{CC814009-2E86-407D-8813-DACB60CAB13A}">
      <dgm:prSet/>
      <dgm:spPr/>
      <dgm:t>
        <a:bodyPr/>
        <a:lstStyle/>
        <a:p>
          <a:r>
            <a:rPr lang="en-US" dirty="0"/>
            <a:t>Trace</a:t>
          </a:r>
        </a:p>
      </dgm:t>
    </dgm:pt>
    <dgm:pt modelId="{62994970-64A6-4F30-8A9E-ABB4DB91F3F3}" type="parTrans" cxnId="{71E11C8B-F3AE-4AFC-A821-523C8F45F250}">
      <dgm:prSet/>
      <dgm:spPr/>
      <dgm:t>
        <a:bodyPr/>
        <a:lstStyle/>
        <a:p>
          <a:endParaRPr lang="en-US"/>
        </a:p>
      </dgm:t>
    </dgm:pt>
    <dgm:pt modelId="{ED9DF513-BCB5-491D-A5D6-87CC9D4ADD86}" type="sibTrans" cxnId="{71E11C8B-F3AE-4AFC-A821-523C8F45F250}">
      <dgm:prSet/>
      <dgm:spPr/>
      <dgm:t>
        <a:bodyPr/>
        <a:lstStyle/>
        <a:p>
          <a:endParaRPr lang="en-US"/>
        </a:p>
      </dgm:t>
    </dgm:pt>
    <dgm:pt modelId="{4C7F5706-9A65-43FB-A7EA-74E1A99776AB}">
      <dgm:prSet/>
      <dgm:spPr/>
      <dgm:t>
        <a:bodyPr/>
        <a:lstStyle/>
        <a:p>
          <a:r>
            <a:rPr lang="en-US" dirty="0"/>
            <a:t>The evolving role of medical and mental health professionals in the adjudication of trauma in immigration proceedings  </a:t>
          </a:r>
        </a:p>
      </dgm:t>
    </dgm:pt>
    <dgm:pt modelId="{9A0C661A-B856-4A4B-963D-378E3B67E5A3}" type="parTrans" cxnId="{2D6A037C-83EC-4FAF-9ACD-613BA9E81909}">
      <dgm:prSet/>
      <dgm:spPr/>
      <dgm:t>
        <a:bodyPr/>
        <a:lstStyle/>
        <a:p>
          <a:endParaRPr lang="en-US"/>
        </a:p>
      </dgm:t>
    </dgm:pt>
    <dgm:pt modelId="{1D9E568E-7D36-4B13-8D7E-1C580439453C}" type="sibTrans" cxnId="{2D6A037C-83EC-4FAF-9ACD-613BA9E81909}">
      <dgm:prSet/>
      <dgm:spPr/>
      <dgm:t>
        <a:bodyPr/>
        <a:lstStyle/>
        <a:p>
          <a:endParaRPr lang="en-US"/>
        </a:p>
      </dgm:t>
    </dgm:pt>
    <dgm:pt modelId="{ED9B7F58-AE2C-4BD9-984A-8307DBDC33BC}">
      <dgm:prSet/>
      <dgm:spPr/>
      <dgm:t>
        <a:bodyPr/>
        <a:lstStyle/>
        <a:p>
          <a:r>
            <a:rPr lang="en-US" dirty="0"/>
            <a:t>Document </a:t>
          </a:r>
        </a:p>
      </dgm:t>
    </dgm:pt>
    <dgm:pt modelId="{433F2716-D49F-404C-8C95-9BDC9B8722DC}" type="parTrans" cxnId="{E24C97E0-A287-4806-8524-1B91F9CC4487}">
      <dgm:prSet/>
      <dgm:spPr/>
      <dgm:t>
        <a:bodyPr/>
        <a:lstStyle/>
        <a:p>
          <a:endParaRPr lang="en-US"/>
        </a:p>
      </dgm:t>
    </dgm:pt>
    <dgm:pt modelId="{24AFE046-C703-4406-BEB1-FD2F12E2DB5C}" type="sibTrans" cxnId="{E24C97E0-A287-4806-8524-1B91F9CC4487}">
      <dgm:prSet/>
      <dgm:spPr/>
      <dgm:t>
        <a:bodyPr/>
        <a:lstStyle/>
        <a:p>
          <a:endParaRPr lang="en-US"/>
        </a:p>
      </dgm:t>
    </dgm:pt>
    <dgm:pt modelId="{2CD1DA7F-A284-41E6-9C3C-2519AD20B6E8}">
      <dgm:prSet/>
      <dgm:spPr/>
      <dgm:t>
        <a:bodyPr/>
        <a:lstStyle/>
        <a:p>
          <a:r>
            <a:rPr lang="en-US" dirty="0"/>
            <a:t>The current practice of how immigration forensic assessments are conducted by mental and medical professionals and their different professional expectations with lawyers </a:t>
          </a:r>
        </a:p>
      </dgm:t>
    </dgm:pt>
    <dgm:pt modelId="{A49B7324-84BA-476D-A266-5E674F6809A8}" type="parTrans" cxnId="{100B068F-950A-4487-8FA2-54239EE99C87}">
      <dgm:prSet/>
      <dgm:spPr/>
      <dgm:t>
        <a:bodyPr/>
        <a:lstStyle/>
        <a:p>
          <a:endParaRPr lang="en-US"/>
        </a:p>
      </dgm:t>
    </dgm:pt>
    <dgm:pt modelId="{B3C36BA9-108D-4503-AE34-0795849637B3}" type="sibTrans" cxnId="{100B068F-950A-4487-8FA2-54239EE99C87}">
      <dgm:prSet/>
      <dgm:spPr/>
      <dgm:t>
        <a:bodyPr/>
        <a:lstStyle/>
        <a:p>
          <a:endParaRPr lang="en-US"/>
        </a:p>
      </dgm:t>
    </dgm:pt>
    <dgm:pt modelId="{09B15885-C251-43A9-893D-BFCD88C08967}">
      <dgm:prSet/>
      <dgm:spPr/>
      <dgm:t>
        <a:bodyPr/>
        <a:lstStyle/>
        <a:p>
          <a:r>
            <a:rPr lang="en-US" dirty="0"/>
            <a:t>Assess </a:t>
          </a:r>
        </a:p>
      </dgm:t>
    </dgm:pt>
    <dgm:pt modelId="{7A36EFAF-4ABB-4071-A176-C3CC1F98B8F7}" type="parTrans" cxnId="{FF199D14-8D4B-4641-BFB2-8E3635B452DF}">
      <dgm:prSet/>
      <dgm:spPr/>
      <dgm:t>
        <a:bodyPr/>
        <a:lstStyle/>
        <a:p>
          <a:endParaRPr lang="en-US"/>
        </a:p>
      </dgm:t>
    </dgm:pt>
    <dgm:pt modelId="{C22318C5-D2B0-4AAE-8751-54AFF00B71D2}" type="sibTrans" cxnId="{FF199D14-8D4B-4641-BFB2-8E3635B452DF}">
      <dgm:prSet/>
      <dgm:spPr/>
      <dgm:t>
        <a:bodyPr/>
        <a:lstStyle/>
        <a:p>
          <a:endParaRPr lang="en-US"/>
        </a:p>
      </dgm:t>
    </dgm:pt>
    <dgm:pt modelId="{131DE44B-FF7C-4E96-86E8-D80AFDF09B5D}">
      <dgm:prSet/>
      <dgm:spPr/>
      <dgm:t>
        <a:bodyPr/>
        <a:lstStyle/>
        <a:p>
          <a:r>
            <a:rPr lang="en-US" dirty="0"/>
            <a:t>The impact of forensic immigration assessments in shifting outcomes, norms, and practices in immigration law</a:t>
          </a:r>
        </a:p>
      </dgm:t>
    </dgm:pt>
    <dgm:pt modelId="{2DC2D780-E5F0-4E73-99C2-B63DEFFE5ABB}" type="parTrans" cxnId="{38F4B33C-E40C-4C07-8E05-5C482D6A3368}">
      <dgm:prSet/>
      <dgm:spPr/>
      <dgm:t>
        <a:bodyPr/>
        <a:lstStyle/>
        <a:p>
          <a:endParaRPr lang="en-US"/>
        </a:p>
      </dgm:t>
    </dgm:pt>
    <dgm:pt modelId="{4B386095-D4B4-46D0-96F1-F19E775231F8}" type="sibTrans" cxnId="{38F4B33C-E40C-4C07-8E05-5C482D6A3368}">
      <dgm:prSet/>
      <dgm:spPr/>
      <dgm:t>
        <a:bodyPr/>
        <a:lstStyle/>
        <a:p>
          <a:endParaRPr lang="en-US"/>
        </a:p>
      </dgm:t>
    </dgm:pt>
    <dgm:pt modelId="{CE2F9A67-D373-490A-9943-84054D26AB0D}">
      <dgm:prSet/>
      <dgm:spPr/>
      <dgm:t>
        <a:bodyPr/>
        <a:lstStyle/>
        <a:p>
          <a:r>
            <a:rPr lang="en-US" dirty="0"/>
            <a:t>Identify  </a:t>
          </a:r>
        </a:p>
      </dgm:t>
    </dgm:pt>
    <dgm:pt modelId="{71FAF8B9-E389-4F12-B648-71815BF17869}" type="parTrans" cxnId="{FD385A3A-4936-4E9A-BE11-1EC3F7E099E9}">
      <dgm:prSet/>
      <dgm:spPr/>
      <dgm:t>
        <a:bodyPr/>
        <a:lstStyle/>
        <a:p>
          <a:endParaRPr lang="en-US"/>
        </a:p>
      </dgm:t>
    </dgm:pt>
    <dgm:pt modelId="{5F6E894A-6904-4CD8-A310-09CBF52A235B}" type="sibTrans" cxnId="{FD385A3A-4936-4E9A-BE11-1EC3F7E099E9}">
      <dgm:prSet/>
      <dgm:spPr/>
      <dgm:t>
        <a:bodyPr/>
        <a:lstStyle/>
        <a:p>
          <a:endParaRPr lang="en-US"/>
        </a:p>
      </dgm:t>
    </dgm:pt>
    <dgm:pt modelId="{ABFF0875-4652-48B5-8040-63B8DDB245B9}">
      <dgm:prSet/>
      <dgm:spPr/>
      <dgm:t>
        <a:bodyPr/>
        <a:lstStyle/>
        <a:p>
          <a:r>
            <a:rPr lang="en-US" dirty="0"/>
            <a:t>The immigration norms, policies and practices that require reform based on a deeper understanding of trauma across disciplines and across cultures  </a:t>
          </a:r>
        </a:p>
      </dgm:t>
    </dgm:pt>
    <dgm:pt modelId="{FFB19F73-9557-4EC9-93DF-135A62B63E50}" type="parTrans" cxnId="{77C01204-677B-4B43-B6DC-CB55640D75F9}">
      <dgm:prSet/>
      <dgm:spPr/>
      <dgm:t>
        <a:bodyPr/>
        <a:lstStyle/>
        <a:p>
          <a:endParaRPr lang="en-US"/>
        </a:p>
      </dgm:t>
    </dgm:pt>
    <dgm:pt modelId="{1FBF84B7-2F11-4E8E-B37A-04DAB4B9CBBF}" type="sibTrans" cxnId="{77C01204-677B-4B43-B6DC-CB55640D75F9}">
      <dgm:prSet/>
      <dgm:spPr/>
      <dgm:t>
        <a:bodyPr/>
        <a:lstStyle/>
        <a:p>
          <a:endParaRPr lang="en-US"/>
        </a:p>
      </dgm:t>
    </dgm:pt>
    <dgm:pt modelId="{1C032EC8-28FC-40E1-9149-80463FC1A96D}">
      <dgm:prSet/>
      <dgm:spPr/>
      <dgm:t>
        <a:bodyPr/>
        <a:lstStyle/>
        <a:p>
          <a:r>
            <a:rPr lang="en-US" dirty="0"/>
            <a:t>Develop</a:t>
          </a:r>
        </a:p>
      </dgm:t>
    </dgm:pt>
    <dgm:pt modelId="{3185023F-0FFA-47DB-87FA-AEC87FEB343E}" type="parTrans" cxnId="{9660253F-0CE8-4BE9-BAA6-65399DABF701}">
      <dgm:prSet/>
      <dgm:spPr/>
      <dgm:t>
        <a:bodyPr/>
        <a:lstStyle/>
        <a:p>
          <a:endParaRPr lang="en-US"/>
        </a:p>
      </dgm:t>
    </dgm:pt>
    <dgm:pt modelId="{89BD02EE-A1A1-4651-A3CD-2DFB0D71F066}" type="sibTrans" cxnId="{9660253F-0CE8-4BE9-BAA6-65399DABF701}">
      <dgm:prSet/>
      <dgm:spPr/>
      <dgm:t>
        <a:bodyPr/>
        <a:lstStyle/>
        <a:p>
          <a:endParaRPr lang="en-US"/>
        </a:p>
      </dgm:t>
    </dgm:pt>
    <dgm:pt modelId="{445EE175-4989-4A05-AC9E-F418CD591F2E}">
      <dgm:prSet/>
      <dgm:spPr/>
      <dgm:t>
        <a:bodyPr/>
        <a:lstStyle/>
        <a:p>
          <a:pPr>
            <a:buFont typeface="+mj-lt"/>
            <a:buAutoNum type="arabicPeriod"/>
          </a:pPr>
          <a:r>
            <a:rPr lang="en-US" b="0" i="0" dirty="0"/>
            <a:t>Culturally responsive assessment measures to conduct forensic immigration evaluations.</a:t>
          </a:r>
          <a:endParaRPr lang="en-US" dirty="0"/>
        </a:p>
      </dgm:t>
    </dgm:pt>
    <dgm:pt modelId="{B7A25E1A-3C9A-4DDF-B68B-417191EF5563}" type="parTrans" cxnId="{0E743ED8-4C8B-4652-ACC2-3035EAF84D93}">
      <dgm:prSet/>
      <dgm:spPr/>
      <dgm:t>
        <a:bodyPr/>
        <a:lstStyle/>
        <a:p>
          <a:endParaRPr lang="en-US"/>
        </a:p>
      </dgm:t>
    </dgm:pt>
    <dgm:pt modelId="{C32F870B-57DA-4141-982D-9BF507816C5D}" type="sibTrans" cxnId="{0E743ED8-4C8B-4652-ACC2-3035EAF84D93}">
      <dgm:prSet/>
      <dgm:spPr/>
      <dgm:t>
        <a:bodyPr/>
        <a:lstStyle/>
        <a:p>
          <a:endParaRPr lang="en-US"/>
        </a:p>
      </dgm:t>
    </dgm:pt>
    <dgm:pt modelId="{74C40639-6C8E-487B-9E8F-D5FB611764F2}" type="pres">
      <dgm:prSet presAssocID="{AEA835B1-680D-4B47-8F71-83F895FC20B1}" presName="vert0" presStyleCnt="0">
        <dgm:presLayoutVars>
          <dgm:dir/>
          <dgm:animOne val="branch"/>
          <dgm:animLvl val="lvl"/>
        </dgm:presLayoutVars>
      </dgm:prSet>
      <dgm:spPr/>
    </dgm:pt>
    <dgm:pt modelId="{393E43E6-752C-4C64-BA37-D08F1B9D5B8B}" type="pres">
      <dgm:prSet presAssocID="{7E44243E-BF5C-4A05-BA63-70FB6E53528A}" presName="thickLine" presStyleLbl="alignNode1" presStyleIdx="0" presStyleCnt="7"/>
      <dgm:spPr/>
    </dgm:pt>
    <dgm:pt modelId="{CF5740AA-0104-48A3-85CA-0C71F138BA8B}" type="pres">
      <dgm:prSet presAssocID="{7E44243E-BF5C-4A05-BA63-70FB6E53528A}" presName="horz1" presStyleCnt="0"/>
      <dgm:spPr/>
    </dgm:pt>
    <dgm:pt modelId="{FA1B555F-694F-4D97-A963-EBE31D211C64}" type="pres">
      <dgm:prSet presAssocID="{7E44243E-BF5C-4A05-BA63-70FB6E53528A}" presName="tx1" presStyleLbl="revTx" presStyleIdx="0" presStyleCnt="14"/>
      <dgm:spPr/>
    </dgm:pt>
    <dgm:pt modelId="{96443368-CDA1-48D5-B9A4-36C2885DB81B}" type="pres">
      <dgm:prSet presAssocID="{7E44243E-BF5C-4A05-BA63-70FB6E53528A}" presName="vert1" presStyleCnt="0"/>
      <dgm:spPr/>
    </dgm:pt>
    <dgm:pt modelId="{7E83194F-AAAC-40F0-AA69-C714EDD962AD}" type="pres">
      <dgm:prSet presAssocID="{9CD141DA-B514-49E6-B6DF-B434DFEDF1EF}" presName="vertSpace2a" presStyleCnt="0"/>
      <dgm:spPr/>
    </dgm:pt>
    <dgm:pt modelId="{AE2E55C8-DA23-43AB-9B18-EB8245BC73D9}" type="pres">
      <dgm:prSet presAssocID="{9CD141DA-B514-49E6-B6DF-B434DFEDF1EF}" presName="horz2" presStyleCnt="0"/>
      <dgm:spPr/>
    </dgm:pt>
    <dgm:pt modelId="{99772864-13B3-4A59-8667-B7CCADF991E2}" type="pres">
      <dgm:prSet presAssocID="{9CD141DA-B514-49E6-B6DF-B434DFEDF1EF}" presName="horzSpace2" presStyleCnt="0"/>
      <dgm:spPr/>
    </dgm:pt>
    <dgm:pt modelId="{DADD0D1E-8CB5-4CBB-A2A9-AA1CFB8E471C}" type="pres">
      <dgm:prSet presAssocID="{9CD141DA-B514-49E6-B6DF-B434DFEDF1EF}" presName="tx2" presStyleLbl="revTx" presStyleIdx="1" presStyleCnt="14"/>
      <dgm:spPr/>
    </dgm:pt>
    <dgm:pt modelId="{5DD1D3EB-2749-4DA7-8998-BADE142335D6}" type="pres">
      <dgm:prSet presAssocID="{9CD141DA-B514-49E6-B6DF-B434DFEDF1EF}" presName="vert2" presStyleCnt="0"/>
      <dgm:spPr/>
    </dgm:pt>
    <dgm:pt modelId="{5B33BBAE-377B-4B3A-A764-5886E6FD6F25}" type="pres">
      <dgm:prSet presAssocID="{9CD141DA-B514-49E6-B6DF-B434DFEDF1EF}" presName="thinLine2b" presStyleLbl="callout" presStyleIdx="0" presStyleCnt="7"/>
      <dgm:spPr/>
    </dgm:pt>
    <dgm:pt modelId="{7E1E04A5-349B-43C4-988F-44ED26E97673}" type="pres">
      <dgm:prSet presAssocID="{9CD141DA-B514-49E6-B6DF-B434DFEDF1EF}" presName="vertSpace2b" presStyleCnt="0"/>
      <dgm:spPr/>
    </dgm:pt>
    <dgm:pt modelId="{8E5EB0F3-C65E-4E2D-AE1B-D0F213A75F6F}" type="pres">
      <dgm:prSet presAssocID="{21CDE30B-B0F5-4C8E-8521-9D723C6144FA}" presName="thickLine" presStyleLbl="alignNode1" presStyleIdx="1" presStyleCnt="7"/>
      <dgm:spPr/>
    </dgm:pt>
    <dgm:pt modelId="{AF7278DA-5471-4811-AF84-EB7DDD7866E8}" type="pres">
      <dgm:prSet presAssocID="{21CDE30B-B0F5-4C8E-8521-9D723C6144FA}" presName="horz1" presStyleCnt="0"/>
      <dgm:spPr/>
    </dgm:pt>
    <dgm:pt modelId="{5819E104-DA62-4D1D-9CC2-E90EE5662DBD}" type="pres">
      <dgm:prSet presAssocID="{21CDE30B-B0F5-4C8E-8521-9D723C6144FA}" presName="tx1" presStyleLbl="revTx" presStyleIdx="2" presStyleCnt="14"/>
      <dgm:spPr/>
    </dgm:pt>
    <dgm:pt modelId="{17D06012-B08A-4480-AFAC-65AB1BCC80C7}" type="pres">
      <dgm:prSet presAssocID="{21CDE30B-B0F5-4C8E-8521-9D723C6144FA}" presName="vert1" presStyleCnt="0"/>
      <dgm:spPr/>
    </dgm:pt>
    <dgm:pt modelId="{63C4935E-A9C3-47CA-A270-F4D6BD2A3ED8}" type="pres">
      <dgm:prSet presAssocID="{C47EBF79-F2CE-4424-B167-E324AFF44ED7}" presName="vertSpace2a" presStyleCnt="0"/>
      <dgm:spPr/>
    </dgm:pt>
    <dgm:pt modelId="{6FCFE9EC-E5FE-4FB7-A223-6A8D27DECEF2}" type="pres">
      <dgm:prSet presAssocID="{C47EBF79-F2CE-4424-B167-E324AFF44ED7}" presName="horz2" presStyleCnt="0"/>
      <dgm:spPr/>
    </dgm:pt>
    <dgm:pt modelId="{FE494E42-142A-46BE-8086-47C13CE0C96D}" type="pres">
      <dgm:prSet presAssocID="{C47EBF79-F2CE-4424-B167-E324AFF44ED7}" presName="horzSpace2" presStyleCnt="0"/>
      <dgm:spPr/>
    </dgm:pt>
    <dgm:pt modelId="{5C92A398-AEB7-43AF-A6DA-A37BEEEDC7D6}" type="pres">
      <dgm:prSet presAssocID="{C47EBF79-F2CE-4424-B167-E324AFF44ED7}" presName="tx2" presStyleLbl="revTx" presStyleIdx="3" presStyleCnt="14"/>
      <dgm:spPr/>
    </dgm:pt>
    <dgm:pt modelId="{3B1797D5-9FEA-4833-8050-B505936CCD63}" type="pres">
      <dgm:prSet presAssocID="{C47EBF79-F2CE-4424-B167-E324AFF44ED7}" presName="vert2" presStyleCnt="0"/>
      <dgm:spPr/>
    </dgm:pt>
    <dgm:pt modelId="{6FC40029-B91B-4A1F-AC68-75A476AEE3D8}" type="pres">
      <dgm:prSet presAssocID="{C47EBF79-F2CE-4424-B167-E324AFF44ED7}" presName="thinLine2b" presStyleLbl="callout" presStyleIdx="1" presStyleCnt="7"/>
      <dgm:spPr/>
    </dgm:pt>
    <dgm:pt modelId="{B617E6CA-5E15-41F7-8C78-75E49078E6E4}" type="pres">
      <dgm:prSet presAssocID="{C47EBF79-F2CE-4424-B167-E324AFF44ED7}" presName="vertSpace2b" presStyleCnt="0"/>
      <dgm:spPr/>
    </dgm:pt>
    <dgm:pt modelId="{62D5B147-0B45-4DED-8AEA-EAF0B770440B}" type="pres">
      <dgm:prSet presAssocID="{CC814009-2E86-407D-8813-DACB60CAB13A}" presName="thickLine" presStyleLbl="alignNode1" presStyleIdx="2" presStyleCnt="7"/>
      <dgm:spPr/>
    </dgm:pt>
    <dgm:pt modelId="{E782BF33-ECD7-4896-9011-E5ED896FE46C}" type="pres">
      <dgm:prSet presAssocID="{CC814009-2E86-407D-8813-DACB60CAB13A}" presName="horz1" presStyleCnt="0"/>
      <dgm:spPr/>
    </dgm:pt>
    <dgm:pt modelId="{08233430-E17A-4D65-BCCD-A7A6B0A78B70}" type="pres">
      <dgm:prSet presAssocID="{CC814009-2E86-407D-8813-DACB60CAB13A}" presName="tx1" presStyleLbl="revTx" presStyleIdx="4" presStyleCnt="14"/>
      <dgm:spPr/>
    </dgm:pt>
    <dgm:pt modelId="{2E8B2EDB-F60C-4DAB-9A19-9E00C1C87260}" type="pres">
      <dgm:prSet presAssocID="{CC814009-2E86-407D-8813-DACB60CAB13A}" presName="vert1" presStyleCnt="0"/>
      <dgm:spPr/>
    </dgm:pt>
    <dgm:pt modelId="{F1CB63DE-2A2B-4A61-A82A-9C75915655B3}" type="pres">
      <dgm:prSet presAssocID="{4C7F5706-9A65-43FB-A7EA-74E1A99776AB}" presName="vertSpace2a" presStyleCnt="0"/>
      <dgm:spPr/>
    </dgm:pt>
    <dgm:pt modelId="{D3BF0B75-6AC1-437C-B2FA-5B7C56632FDC}" type="pres">
      <dgm:prSet presAssocID="{4C7F5706-9A65-43FB-A7EA-74E1A99776AB}" presName="horz2" presStyleCnt="0"/>
      <dgm:spPr/>
    </dgm:pt>
    <dgm:pt modelId="{1126B20D-29DC-47D7-A65C-B6FEFA58F1E0}" type="pres">
      <dgm:prSet presAssocID="{4C7F5706-9A65-43FB-A7EA-74E1A99776AB}" presName="horzSpace2" presStyleCnt="0"/>
      <dgm:spPr/>
    </dgm:pt>
    <dgm:pt modelId="{AA33A713-63E3-4DB2-815F-E723F3D34C5D}" type="pres">
      <dgm:prSet presAssocID="{4C7F5706-9A65-43FB-A7EA-74E1A99776AB}" presName="tx2" presStyleLbl="revTx" presStyleIdx="5" presStyleCnt="14"/>
      <dgm:spPr/>
    </dgm:pt>
    <dgm:pt modelId="{D66A8214-4C65-4DCC-955A-C0C6D8ADDEC6}" type="pres">
      <dgm:prSet presAssocID="{4C7F5706-9A65-43FB-A7EA-74E1A99776AB}" presName="vert2" presStyleCnt="0"/>
      <dgm:spPr/>
    </dgm:pt>
    <dgm:pt modelId="{AC9C404E-A8CF-4ED5-9D1E-AB6FA1A5C5D2}" type="pres">
      <dgm:prSet presAssocID="{4C7F5706-9A65-43FB-A7EA-74E1A99776AB}" presName="thinLine2b" presStyleLbl="callout" presStyleIdx="2" presStyleCnt="7"/>
      <dgm:spPr/>
    </dgm:pt>
    <dgm:pt modelId="{15335828-6420-46F3-8A48-5082B1A039B6}" type="pres">
      <dgm:prSet presAssocID="{4C7F5706-9A65-43FB-A7EA-74E1A99776AB}" presName="vertSpace2b" presStyleCnt="0"/>
      <dgm:spPr/>
    </dgm:pt>
    <dgm:pt modelId="{8B591F4D-8B8E-4B52-BDFF-B92336ADCFD2}" type="pres">
      <dgm:prSet presAssocID="{ED9B7F58-AE2C-4BD9-984A-8307DBDC33BC}" presName="thickLine" presStyleLbl="alignNode1" presStyleIdx="3" presStyleCnt="7"/>
      <dgm:spPr/>
    </dgm:pt>
    <dgm:pt modelId="{854AC5A2-88F8-45DC-8DCD-A59F2A836A2D}" type="pres">
      <dgm:prSet presAssocID="{ED9B7F58-AE2C-4BD9-984A-8307DBDC33BC}" presName="horz1" presStyleCnt="0"/>
      <dgm:spPr/>
    </dgm:pt>
    <dgm:pt modelId="{FECD7401-0E9D-4410-9E58-B9F0B916A2B9}" type="pres">
      <dgm:prSet presAssocID="{ED9B7F58-AE2C-4BD9-984A-8307DBDC33BC}" presName="tx1" presStyleLbl="revTx" presStyleIdx="6" presStyleCnt="14"/>
      <dgm:spPr/>
    </dgm:pt>
    <dgm:pt modelId="{63692AD0-B1D4-4F81-BCCA-EEEDBAA0AE94}" type="pres">
      <dgm:prSet presAssocID="{ED9B7F58-AE2C-4BD9-984A-8307DBDC33BC}" presName="vert1" presStyleCnt="0"/>
      <dgm:spPr/>
    </dgm:pt>
    <dgm:pt modelId="{9FCCEEF8-D129-4F0C-9878-DD58C083F486}" type="pres">
      <dgm:prSet presAssocID="{2CD1DA7F-A284-41E6-9C3C-2519AD20B6E8}" presName="vertSpace2a" presStyleCnt="0"/>
      <dgm:spPr/>
    </dgm:pt>
    <dgm:pt modelId="{21372ED8-F0BC-42AC-8766-F9C85F8BA6F9}" type="pres">
      <dgm:prSet presAssocID="{2CD1DA7F-A284-41E6-9C3C-2519AD20B6E8}" presName="horz2" presStyleCnt="0"/>
      <dgm:spPr/>
    </dgm:pt>
    <dgm:pt modelId="{C859CF74-E044-44C7-9FEB-168944B583A5}" type="pres">
      <dgm:prSet presAssocID="{2CD1DA7F-A284-41E6-9C3C-2519AD20B6E8}" presName="horzSpace2" presStyleCnt="0"/>
      <dgm:spPr/>
    </dgm:pt>
    <dgm:pt modelId="{4D92B044-E9FA-4B22-9445-3CADFEA5FB2C}" type="pres">
      <dgm:prSet presAssocID="{2CD1DA7F-A284-41E6-9C3C-2519AD20B6E8}" presName="tx2" presStyleLbl="revTx" presStyleIdx="7" presStyleCnt="14"/>
      <dgm:spPr/>
    </dgm:pt>
    <dgm:pt modelId="{8C99A719-EF6D-439B-98D3-FC1D6BC8D1CB}" type="pres">
      <dgm:prSet presAssocID="{2CD1DA7F-A284-41E6-9C3C-2519AD20B6E8}" presName="vert2" presStyleCnt="0"/>
      <dgm:spPr/>
    </dgm:pt>
    <dgm:pt modelId="{DC821E6C-D7B4-4B96-9D14-AD358B09AD60}" type="pres">
      <dgm:prSet presAssocID="{2CD1DA7F-A284-41E6-9C3C-2519AD20B6E8}" presName="thinLine2b" presStyleLbl="callout" presStyleIdx="3" presStyleCnt="7"/>
      <dgm:spPr/>
    </dgm:pt>
    <dgm:pt modelId="{DF893697-7261-469B-A096-1CFAB2DAD26F}" type="pres">
      <dgm:prSet presAssocID="{2CD1DA7F-A284-41E6-9C3C-2519AD20B6E8}" presName="vertSpace2b" presStyleCnt="0"/>
      <dgm:spPr/>
    </dgm:pt>
    <dgm:pt modelId="{A981CCAB-4847-4921-B89A-34114AE28C00}" type="pres">
      <dgm:prSet presAssocID="{09B15885-C251-43A9-893D-BFCD88C08967}" presName="thickLine" presStyleLbl="alignNode1" presStyleIdx="4" presStyleCnt="7"/>
      <dgm:spPr/>
    </dgm:pt>
    <dgm:pt modelId="{90E23165-56F7-47F2-A03E-1FF079344E13}" type="pres">
      <dgm:prSet presAssocID="{09B15885-C251-43A9-893D-BFCD88C08967}" presName="horz1" presStyleCnt="0"/>
      <dgm:spPr/>
    </dgm:pt>
    <dgm:pt modelId="{A1F776FB-5ECE-43B0-BA0C-E130734A32FE}" type="pres">
      <dgm:prSet presAssocID="{09B15885-C251-43A9-893D-BFCD88C08967}" presName="tx1" presStyleLbl="revTx" presStyleIdx="8" presStyleCnt="14"/>
      <dgm:spPr/>
    </dgm:pt>
    <dgm:pt modelId="{D0BC586D-ED6F-483E-9348-D0D93D0E59C3}" type="pres">
      <dgm:prSet presAssocID="{09B15885-C251-43A9-893D-BFCD88C08967}" presName="vert1" presStyleCnt="0"/>
      <dgm:spPr/>
    </dgm:pt>
    <dgm:pt modelId="{3FFF3EAC-DC5F-48D4-AB12-E87222A56A54}" type="pres">
      <dgm:prSet presAssocID="{131DE44B-FF7C-4E96-86E8-D80AFDF09B5D}" presName="vertSpace2a" presStyleCnt="0"/>
      <dgm:spPr/>
    </dgm:pt>
    <dgm:pt modelId="{068570F3-E944-4ECF-928C-8B0EE08BB4EA}" type="pres">
      <dgm:prSet presAssocID="{131DE44B-FF7C-4E96-86E8-D80AFDF09B5D}" presName="horz2" presStyleCnt="0"/>
      <dgm:spPr/>
    </dgm:pt>
    <dgm:pt modelId="{B6C9E2E8-A46B-458F-BE4F-1E1B0B6598B4}" type="pres">
      <dgm:prSet presAssocID="{131DE44B-FF7C-4E96-86E8-D80AFDF09B5D}" presName="horzSpace2" presStyleCnt="0"/>
      <dgm:spPr/>
    </dgm:pt>
    <dgm:pt modelId="{6ADEC287-E88F-45BB-B6FD-B5F70E67171F}" type="pres">
      <dgm:prSet presAssocID="{131DE44B-FF7C-4E96-86E8-D80AFDF09B5D}" presName="tx2" presStyleLbl="revTx" presStyleIdx="9" presStyleCnt="14"/>
      <dgm:spPr/>
    </dgm:pt>
    <dgm:pt modelId="{0B44E354-E426-4ADC-B6E7-D36291387EC2}" type="pres">
      <dgm:prSet presAssocID="{131DE44B-FF7C-4E96-86E8-D80AFDF09B5D}" presName="vert2" presStyleCnt="0"/>
      <dgm:spPr/>
    </dgm:pt>
    <dgm:pt modelId="{EF6E43C8-7215-4D83-B946-ABF29B0D2C60}" type="pres">
      <dgm:prSet presAssocID="{131DE44B-FF7C-4E96-86E8-D80AFDF09B5D}" presName="thinLine2b" presStyleLbl="callout" presStyleIdx="4" presStyleCnt="7"/>
      <dgm:spPr/>
    </dgm:pt>
    <dgm:pt modelId="{BB51F422-5077-478C-86B4-621AF23B5CA2}" type="pres">
      <dgm:prSet presAssocID="{131DE44B-FF7C-4E96-86E8-D80AFDF09B5D}" presName="vertSpace2b" presStyleCnt="0"/>
      <dgm:spPr/>
    </dgm:pt>
    <dgm:pt modelId="{390A0AE3-BC7C-4740-926A-C035317B5615}" type="pres">
      <dgm:prSet presAssocID="{CE2F9A67-D373-490A-9943-84054D26AB0D}" presName="thickLine" presStyleLbl="alignNode1" presStyleIdx="5" presStyleCnt="7"/>
      <dgm:spPr/>
    </dgm:pt>
    <dgm:pt modelId="{D62487C0-0BBC-40BC-B7BF-68E4F828C950}" type="pres">
      <dgm:prSet presAssocID="{CE2F9A67-D373-490A-9943-84054D26AB0D}" presName="horz1" presStyleCnt="0"/>
      <dgm:spPr/>
    </dgm:pt>
    <dgm:pt modelId="{AB66A051-E56B-4517-AFEC-B441CD3DFC68}" type="pres">
      <dgm:prSet presAssocID="{CE2F9A67-D373-490A-9943-84054D26AB0D}" presName="tx1" presStyleLbl="revTx" presStyleIdx="10" presStyleCnt="14"/>
      <dgm:spPr/>
    </dgm:pt>
    <dgm:pt modelId="{B25EB906-86EA-4C09-9A70-81B18419415A}" type="pres">
      <dgm:prSet presAssocID="{CE2F9A67-D373-490A-9943-84054D26AB0D}" presName="vert1" presStyleCnt="0"/>
      <dgm:spPr/>
    </dgm:pt>
    <dgm:pt modelId="{61E3D795-EAF6-4467-BAB0-039F4AA2651F}" type="pres">
      <dgm:prSet presAssocID="{ABFF0875-4652-48B5-8040-63B8DDB245B9}" presName="vertSpace2a" presStyleCnt="0"/>
      <dgm:spPr/>
    </dgm:pt>
    <dgm:pt modelId="{162433B7-2A7B-46D1-80B5-BE650A6AB593}" type="pres">
      <dgm:prSet presAssocID="{ABFF0875-4652-48B5-8040-63B8DDB245B9}" presName="horz2" presStyleCnt="0"/>
      <dgm:spPr/>
    </dgm:pt>
    <dgm:pt modelId="{C3D5B998-0E63-45BD-A33B-34E9178B6CF8}" type="pres">
      <dgm:prSet presAssocID="{ABFF0875-4652-48B5-8040-63B8DDB245B9}" presName="horzSpace2" presStyleCnt="0"/>
      <dgm:spPr/>
    </dgm:pt>
    <dgm:pt modelId="{376917C8-4BA8-46B1-8165-AEE31D5B1E82}" type="pres">
      <dgm:prSet presAssocID="{ABFF0875-4652-48B5-8040-63B8DDB245B9}" presName="tx2" presStyleLbl="revTx" presStyleIdx="11" presStyleCnt="14"/>
      <dgm:spPr/>
    </dgm:pt>
    <dgm:pt modelId="{C1082D49-4DFC-41F9-B569-20111FFD0A72}" type="pres">
      <dgm:prSet presAssocID="{ABFF0875-4652-48B5-8040-63B8DDB245B9}" presName="vert2" presStyleCnt="0"/>
      <dgm:spPr/>
    </dgm:pt>
    <dgm:pt modelId="{969BF1C3-6FD9-4974-AB4A-614F3BE0475F}" type="pres">
      <dgm:prSet presAssocID="{ABFF0875-4652-48B5-8040-63B8DDB245B9}" presName="thinLine2b" presStyleLbl="callout" presStyleIdx="5" presStyleCnt="7"/>
      <dgm:spPr/>
    </dgm:pt>
    <dgm:pt modelId="{0FA46A6D-649F-460D-A0A6-28329843BC1F}" type="pres">
      <dgm:prSet presAssocID="{ABFF0875-4652-48B5-8040-63B8DDB245B9}" presName="vertSpace2b" presStyleCnt="0"/>
      <dgm:spPr/>
    </dgm:pt>
    <dgm:pt modelId="{B7AA5C9E-6D7E-4422-A518-E3BC8F0C3479}" type="pres">
      <dgm:prSet presAssocID="{1C032EC8-28FC-40E1-9149-80463FC1A96D}" presName="thickLine" presStyleLbl="alignNode1" presStyleIdx="6" presStyleCnt="7"/>
      <dgm:spPr/>
    </dgm:pt>
    <dgm:pt modelId="{5839D1A7-3DD8-4D6F-A798-73EAEC464674}" type="pres">
      <dgm:prSet presAssocID="{1C032EC8-28FC-40E1-9149-80463FC1A96D}" presName="horz1" presStyleCnt="0"/>
      <dgm:spPr/>
    </dgm:pt>
    <dgm:pt modelId="{9B027613-8E86-4E7C-AB49-995E9C6149D6}" type="pres">
      <dgm:prSet presAssocID="{1C032EC8-28FC-40E1-9149-80463FC1A96D}" presName="tx1" presStyleLbl="revTx" presStyleIdx="12" presStyleCnt="14"/>
      <dgm:spPr/>
    </dgm:pt>
    <dgm:pt modelId="{BD73EC99-7899-44DC-B314-C32A5598F881}" type="pres">
      <dgm:prSet presAssocID="{1C032EC8-28FC-40E1-9149-80463FC1A96D}" presName="vert1" presStyleCnt="0"/>
      <dgm:spPr/>
    </dgm:pt>
    <dgm:pt modelId="{534CD215-9193-47DA-94FB-92532377A588}" type="pres">
      <dgm:prSet presAssocID="{445EE175-4989-4A05-AC9E-F418CD591F2E}" presName="vertSpace2a" presStyleCnt="0"/>
      <dgm:spPr/>
    </dgm:pt>
    <dgm:pt modelId="{108E821F-37BE-4406-87F3-7F84BDEEDAAA}" type="pres">
      <dgm:prSet presAssocID="{445EE175-4989-4A05-AC9E-F418CD591F2E}" presName="horz2" presStyleCnt="0"/>
      <dgm:spPr/>
    </dgm:pt>
    <dgm:pt modelId="{EBC648F6-5349-43BD-B42B-A4F8DB8AB466}" type="pres">
      <dgm:prSet presAssocID="{445EE175-4989-4A05-AC9E-F418CD591F2E}" presName="horzSpace2" presStyleCnt="0"/>
      <dgm:spPr/>
    </dgm:pt>
    <dgm:pt modelId="{A04207D0-4162-4B6C-AB21-3A0B3ADAA31E}" type="pres">
      <dgm:prSet presAssocID="{445EE175-4989-4A05-AC9E-F418CD591F2E}" presName="tx2" presStyleLbl="revTx" presStyleIdx="13" presStyleCnt="14"/>
      <dgm:spPr/>
    </dgm:pt>
    <dgm:pt modelId="{B20095FD-CAF2-49C8-B76D-9EB75A06AC86}" type="pres">
      <dgm:prSet presAssocID="{445EE175-4989-4A05-AC9E-F418CD591F2E}" presName="vert2" presStyleCnt="0"/>
      <dgm:spPr/>
    </dgm:pt>
    <dgm:pt modelId="{4BDD19CB-C01E-478F-A116-94C10AE218A6}" type="pres">
      <dgm:prSet presAssocID="{445EE175-4989-4A05-AC9E-F418CD591F2E}" presName="thinLine2b" presStyleLbl="callout" presStyleIdx="6" presStyleCnt="7"/>
      <dgm:spPr/>
    </dgm:pt>
    <dgm:pt modelId="{B9A1DBD5-CEB6-411A-804E-8FE9854B4FEC}" type="pres">
      <dgm:prSet presAssocID="{445EE175-4989-4A05-AC9E-F418CD591F2E}" presName="vertSpace2b" presStyleCnt="0"/>
      <dgm:spPr/>
    </dgm:pt>
  </dgm:ptLst>
  <dgm:cxnLst>
    <dgm:cxn modelId="{77C01204-677B-4B43-B6DC-CB55640D75F9}" srcId="{CE2F9A67-D373-490A-9943-84054D26AB0D}" destId="{ABFF0875-4652-48B5-8040-63B8DDB245B9}" srcOrd="0" destOrd="0" parTransId="{FFB19F73-9557-4EC9-93DF-135A62B63E50}" sibTransId="{1FBF84B7-2F11-4E8E-B37A-04DAB4B9CBBF}"/>
    <dgm:cxn modelId="{0A717306-2978-4F69-9587-4B1722581169}" type="presOf" srcId="{CE2F9A67-D373-490A-9943-84054D26AB0D}" destId="{AB66A051-E56B-4517-AFEC-B441CD3DFC68}" srcOrd="0" destOrd="0" presId="urn:microsoft.com/office/officeart/2008/layout/LinedList"/>
    <dgm:cxn modelId="{86645711-9B5D-4009-8737-87DA8EE30905}" type="presOf" srcId="{ABFF0875-4652-48B5-8040-63B8DDB245B9}" destId="{376917C8-4BA8-46B1-8165-AEE31D5B1E82}" srcOrd="0" destOrd="0" presId="urn:microsoft.com/office/officeart/2008/layout/LinedList"/>
    <dgm:cxn modelId="{FF199D14-8D4B-4641-BFB2-8E3635B452DF}" srcId="{AEA835B1-680D-4B47-8F71-83F895FC20B1}" destId="{09B15885-C251-43A9-893D-BFCD88C08967}" srcOrd="4" destOrd="0" parTransId="{7A36EFAF-4ABB-4071-A176-C3CC1F98B8F7}" sibTransId="{C22318C5-D2B0-4AAE-8751-54AFF00B71D2}"/>
    <dgm:cxn modelId="{61BF7B17-A29E-4693-B36B-4152F192CB7C}" type="presOf" srcId="{C47EBF79-F2CE-4424-B167-E324AFF44ED7}" destId="{5C92A398-AEB7-43AF-A6DA-A37BEEEDC7D6}" srcOrd="0" destOrd="0" presId="urn:microsoft.com/office/officeart/2008/layout/LinedList"/>
    <dgm:cxn modelId="{F5F2FF1B-CE9C-4F37-9544-1FDB12EDF2D8}" srcId="{7E44243E-BF5C-4A05-BA63-70FB6E53528A}" destId="{9CD141DA-B514-49E6-B6DF-B434DFEDF1EF}" srcOrd="0" destOrd="0" parTransId="{CDEF8A61-DCD2-4CF2-BF3E-8B8F736C9A74}" sibTransId="{4A89219F-4CE5-4071-A847-E2406395D79D}"/>
    <dgm:cxn modelId="{FD385A3A-4936-4E9A-BE11-1EC3F7E099E9}" srcId="{AEA835B1-680D-4B47-8F71-83F895FC20B1}" destId="{CE2F9A67-D373-490A-9943-84054D26AB0D}" srcOrd="5" destOrd="0" parTransId="{71FAF8B9-E389-4F12-B648-71815BF17869}" sibTransId="{5F6E894A-6904-4CD8-A310-09CBF52A235B}"/>
    <dgm:cxn modelId="{38F4B33C-E40C-4C07-8E05-5C482D6A3368}" srcId="{09B15885-C251-43A9-893D-BFCD88C08967}" destId="{131DE44B-FF7C-4E96-86E8-D80AFDF09B5D}" srcOrd="0" destOrd="0" parTransId="{2DC2D780-E5F0-4E73-99C2-B63DEFFE5ABB}" sibTransId="{4B386095-D4B4-46D0-96F1-F19E775231F8}"/>
    <dgm:cxn modelId="{9660253F-0CE8-4BE9-BAA6-65399DABF701}" srcId="{AEA835B1-680D-4B47-8F71-83F895FC20B1}" destId="{1C032EC8-28FC-40E1-9149-80463FC1A96D}" srcOrd="6" destOrd="0" parTransId="{3185023F-0FFA-47DB-87FA-AEC87FEB343E}" sibTransId="{89BD02EE-A1A1-4651-A3CD-2DFB0D71F066}"/>
    <dgm:cxn modelId="{B462D343-3C86-4CE8-ADDB-15F70D7674E9}" type="presOf" srcId="{21CDE30B-B0F5-4C8E-8521-9D723C6144FA}" destId="{5819E104-DA62-4D1D-9CC2-E90EE5662DBD}" srcOrd="0" destOrd="0" presId="urn:microsoft.com/office/officeart/2008/layout/LinedList"/>
    <dgm:cxn modelId="{76063247-DAC1-4015-8EDB-ED2D956FE347}" srcId="{21CDE30B-B0F5-4C8E-8521-9D723C6144FA}" destId="{C47EBF79-F2CE-4424-B167-E324AFF44ED7}" srcOrd="0" destOrd="0" parTransId="{929962EF-708D-4A4F-8F51-921E4EF032B2}" sibTransId="{A7EDE1EF-4B85-4A90-AF2C-15FB7645D0BE}"/>
    <dgm:cxn modelId="{71624868-712E-4479-9F13-916AA2947485}" type="presOf" srcId="{CC814009-2E86-407D-8813-DACB60CAB13A}" destId="{08233430-E17A-4D65-BCCD-A7A6B0A78B70}" srcOrd="0" destOrd="0" presId="urn:microsoft.com/office/officeart/2008/layout/LinedList"/>
    <dgm:cxn modelId="{0F26C874-B26F-410D-9DCD-88C0418967BB}" type="presOf" srcId="{AEA835B1-680D-4B47-8F71-83F895FC20B1}" destId="{74C40639-6C8E-487B-9E8F-D5FB611764F2}" srcOrd="0" destOrd="0" presId="urn:microsoft.com/office/officeart/2008/layout/LinedList"/>
    <dgm:cxn modelId="{3A05D674-8EAC-49FA-A509-6D82587ADA47}" type="presOf" srcId="{7E44243E-BF5C-4A05-BA63-70FB6E53528A}" destId="{FA1B555F-694F-4D97-A963-EBE31D211C64}" srcOrd="0" destOrd="0" presId="urn:microsoft.com/office/officeart/2008/layout/LinedList"/>
    <dgm:cxn modelId="{2D6A037C-83EC-4FAF-9ACD-613BA9E81909}" srcId="{CC814009-2E86-407D-8813-DACB60CAB13A}" destId="{4C7F5706-9A65-43FB-A7EA-74E1A99776AB}" srcOrd="0" destOrd="0" parTransId="{9A0C661A-B856-4A4B-963D-378E3B67E5A3}" sibTransId="{1D9E568E-7D36-4B13-8D7E-1C580439453C}"/>
    <dgm:cxn modelId="{E1E7D77F-5676-489B-B733-9F3246590786}" type="presOf" srcId="{09B15885-C251-43A9-893D-BFCD88C08967}" destId="{A1F776FB-5ECE-43B0-BA0C-E130734A32FE}" srcOrd="0" destOrd="0" presId="urn:microsoft.com/office/officeart/2008/layout/LinedList"/>
    <dgm:cxn modelId="{71E11C8B-F3AE-4AFC-A821-523C8F45F250}" srcId="{AEA835B1-680D-4B47-8F71-83F895FC20B1}" destId="{CC814009-2E86-407D-8813-DACB60CAB13A}" srcOrd="2" destOrd="0" parTransId="{62994970-64A6-4F30-8A9E-ABB4DB91F3F3}" sibTransId="{ED9DF513-BCB5-491D-A5D6-87CC9D4ADD86}"/>
    <dgm:cxn modelId="{100B068F-950A-4487-8FA2-54239EE99C87}" srcId="{ED9B7F58-AE2C-4BD9-984A-8307DBDC33BC}" destId="{2CD1DA7F-A284-41E6-9C3C-2519AD20B6E8}" srcOrd="0" destOrd="0" parTransId="{A49B7324-84BA-476D-A266-5E674F6809A8}" sibTransId="{B3C36BA9-108D-4503-AE34-0795849637B3}"/>
    <dgm:cxn modelId="{8B36FA90-F816-44E5-9B25-544B109A7DB2}" type="presOf" srcId="{445EE175-4989-4A05-AC9E-F418CD591F2E}" destId="{A04207D0-4162-4B6C-AB21-3A0B3ADAA31E}" srcOrd="0" destOrd="0" presId="urn:microsoft.com/office/officeart/2008/layout/LinedList"/>
    <dgm:cxn modelId="{DFC0DD9E-481E-40AE-8485-FBE3A2D23540}" srcId="{AEA835B1-680D-4B47-8F71-83F895FC20B1}" destId="{21CDE30B-B0F5-4C8E-8521-9D723C6144FA}" srcOrd="1" destOrd="0" parTransId="{3A184660-9F48-4BC4-8F88-F7608C0AAA9B}" sibTransId="{1E5BBBCE-AB97-4035-AB56-97D14E111643}"/>
    <dgm:cxn modelId="{B13985A4-99E6-42F3-99D9-ECEBC96AC938}" type="presOf" srcId="{9CD141DA-B514-49E6-B6DF-B434DFEDF1EF}" destId="{DADD0D1E-8CB5-4CBB-A2A9-AA1CFB8E471C}" srcOrd="0" destOrd="0" presId="urn:microsoft.com/office/officeart/2008/layout/LinedList"/>
    <dgm:cxn modelId="{F473FCBC-0A66-4AF4-8A37-E76FFC245532}" type="presOf" srcId="{ED9B7F58-AE2C-4BD9-984A-8307DBDC33BC}" destId="{FECD7401-0E9D-4410-9E58-B9F0B916A2B9}" srcOrd="0" destOrd="0" presId="urn:microsoft.com/office/officeart/2008/layout/LinedList"/>
    <dgm:cxn modelId="{AD6BD2CA-F65B-4C47-B07E-C021C83C104B}" type="presOf" srcId="{1C032EC8-28FC-40E1-9149-80463FC1A96D}" destId="{9B027613-8E86-4E7C-AB49-995E9C6149D6}" srcOrd="0" destOrd="0" presId="urn:microsoft.com/office/officeart/2008/layout/LinedList"/>
    <dgm:cxn modelId="{CE6941CD-864F-43F8-A7B8-611442480277}" type="presOf" srcId="{4C7F5706-9A65-43FB-A7EA-74E1A99776AB}" destId="{AA33A713-63E3-4DB2-815F-E723F3D34C5D}" srcOrd="0" destOrd="0" presId="urn:microsoft.com/office/officeart/2008/layout/LinedList"/>
    <dgm:cxn modelId="{1A72ACD4-8A00-4B63-9B3E-F61D977808E5}" srcId="{AEA835B1-680D-4B47-8F71-83F895FC20B1}" destId="{7E44243E-BF5C-4A05-BA63-70FB6E53528A}" srcOrd="0" destOrd="0" parTransId="{C9F44CFB-BD62-4E2A-A81B-1C42F7131250}" sibTransId="{3F3B01FE-D0AF-4EBB-A9FE-460D99F3A029}"/>
    <dgm:cxn modelId="{0E743ED8-4C8B-4652-ACC2-3035EAF84D93}" srcId="{1C032EC8-28FC-40E1-9149-80463FC1A96D}" destId="{445EE175-4989-4A05-AC9E-F418CD591F2E}" srcOrd="0" destOrd="0" parTransId="{B7A25E1A-3C9A-4DDF-B68B-417191EF5563}" sibTransId="{C32F870B-57DA-4141-982D-9BF507816C5D}"/>
    <dgm:cxn modelId="{E24C97E0-A287-4806-8524-1B91F9CC4487}" srcId="{AEA835B1-680D-4B47-8F71-83F895FC20B1}" destId="{ED9B7F58-AE2C-4BD9-984A-8307DBDC33BC}" srcOrd="3" destOrd="0" parTransId="{433F2716-D49F-404C-8C95-9BDC9B8722DC}" sibTransId="{24AFE046-C703-4406-BEB1-FD2F12E2DB5C}"/>
    <dgm:cxn modelId="{1CBF68E9-13C8-4F1D-B399-678588DAE610}" type="presOf" srcId="{2CD1DA7F-A284-41E6-9C3C-2519AD20B6E8}" destId="{4D92B044-E9FA-4B22-9445-3CADFEA5FB2C}" srcOrd="0" destOrd="0" presId="urn:microsoft.com/office/officeart/2008/layout/LinedList"/>
    <dgm:cxn modelId="{6DE908F3-8AF1-485F-9E69-51130C801200}" type="presOf" srcId="{131DE44B-FF7C-4E96-86E8-D80AFDF09B5D}" destId="{6ADEC287-E88F-45BB-B6FD-B5F70E67171F}" srcOrd="0" destOrd="0" presId="urn:microsoft.com/office/officeart/2008/layout/LinedList"/>
    <dgm:cxn modelId="{CB5A6896-D4F2-4769-B632-F5AC807ADC4A}" type="presParOf" srcId="{74C40639-6C8E-487B-9E8F-D5FB611764F2}" destId="{393E43E6-752C-4C64-BA37-D08F1B9D5B8B}" srcOrd="0" destOrd="0" presId="urn:microsoft.com/office/officeart/2008/layout/LinedList"/>
    <dgm:cxn modelId="{A3B0FBB8-6D6B-4761-B164-F3FCCC034011}" type="presParOf" srcId="{74C40639-6C8E-487B-9E8F-D5FB611764F2}" destId="{CF5740AA-0104-48A3-85CA-0C71F138BA8B}" srcOrd="1" destOrd="0" presId="urn:microsoft.com/office/officeart/2008/layout/LinedList"/>
    <dgm:cxn modelId="{ED72E2A1-948B-4231-B368-A28E1B9B6A90}" type="presParOf" srcId="{CF5740AA-0104-48A3-85CA-0C71F138BA8B}" destId="{FA1B555F-694F-4D97-A963-EBE31D211C64}" srcOrd="0" destOrd="0" presId="urn:microsoft.com/office/officeart/2008/layout/LinedList"/>
    <dgm:cxn modelId="{9BF7F67C-0A97-460C-91E8-0EBBC12961EB}" type="presParOf" srcId="{CF5740AA-0104-48A3-85CA-0C71F138BA8B}" destId="{96443368-CDA1-48D5-B9A4-36C2885DB81B}" srcOrd="1" destOrd="0" presId="urn:microsoft.com/office/officeart/2008/layout/LinedList"/>
    <dgm:cxn modelId="{6AA4DEF2-99C6-43DD-81A1-C111FCF6E341}" type="presParOf" srcId="{96443368-CDA1-48D5-B9A4-36C2885DB81B}" destId="{7E83194F-AAAC-40F0-AA69-C714EDD962AD}" srcOrd="0" destOrd="0" presId="urn:microsoft.com/office/officeart/2008/layout/LinedList"/>
    <dgm:cxn modelId="{FDBA4D70-B3C5-44D6-A10F-0D6175C25BC4}" type="presParOf" srcId="{96443368-CDA1-48D5-B9A4-36C2885DB81B}" destId="{AE2E55C8-DA23-43AB-9B18-EB8245BC73D9}" srcOrd="1" destOrd="0" presId="urn:microsoft.com/office/officeart/2008/layout/LinedList"/>
    <dgm:cxn modelId="{2D9C24DC-AC38-4323-982C-43F61F99B0F6}" type="presParOf" srcId="{AE2E55C8-DA23-43AB-9B18-EB8245BC73D9}" destId="{99772864-13B3-4A59-8667-B7CCADF991E2}" srcOrd="0" destOrd="0" presId="urn:microsoft.com/office/officeart/2008/layout/LinedList"/>
    <dgm:cxn modelId="{28BBD99B-AC39-4DDF-B2B8-931E42963E68}" type="presParOf" srcId="{AE2E55C8-DA23-43AB-9B18-EB8245BC73D9}" destId="{DADD0D1E-8CB5-4CBB-A2A9-AA1CFB8E471C}" srcOrd="1" destOrd="0" presId="urn:microsoft.com/office/officeart/2008/layout/LinedList"/>
    <dgm:cxn modelId="{3A92FF52-5235-48B3-A112-7FEF66BAD3AF}" type="presParOf" srcId="{AE2E55C8-DA23-43AB-9B18-EB8245BC73D9}" destId="{5DD1D3EB-2749-4DA7-8998-BADE142335D6}" srcOrd="2" destOrd="0" presId="urn:microsoft.com/office/officeart/2008/layout/LinedList"/>
    <dgm:cxn modelId="{3B2E7DEC-3116-49F1-8013-16609BCE05EE}" type="presParOf" srcId="{96443368-CDA1-48D5-B9A4-36C2885DB81B}" destId="{5B33BBAE-377B-4B3A-A764-5886E6FD6F25}" srcOrd="2" destOrd="0" presId="urn:microsoft.com/office/officeart/2008/layout/LinedList"/>
    <dgm:cxn modelId="{CFDC1C34-43CE-4994-AE48-1EDCAEB19DF2}" type="presParOf" srcId="{96443368-CDA1-48D5-B9A4-36C2885DB81B}" destId="{7E1E04A5-349B-43C4-988F-44ED26E97673}" srcOrd="3" destOrd="0" presId="urn:microsoft.com/office/officeart/2008/layout/LinedList"/>
    <dgm:cxn modelId="{C6A39A07-58DA-4112-9BD0-CE6A763DF03B}" type="presParOf" srcId="{74C40639-6C8E-487B-9E8F-D5FB611764F2}" destId="{8E5EB0F3-C65E-4E2D-AE1B-D0F213A75F6F}" srcOrd="2" destOrd="0" presId="urn:microsoft.com/office/officeart/2008/layout/LinedList"/>
    <dgm:cxn modelId="{556319CB-F120-4B8D-BA63-391BD1F587D4}" type="presParOf" srcId="{74C40639-6C8E-487B-9E8F-D5FB611764F2}" destId="{AF7278DA-5471-4811-AF84-EB7DDD7866E8}" srcOrd="3" destOrd="0" presId="urn:microsoft.com/office/officeart/2008/layout/LinedList"/>
    <dgm:cxn modelId="{9B1A6E0E-A7BC-4366-86A9-7037254FB103}" type="presParOf" srcId="{AF7278DA-5471-4811-AF84-EB7DDD7866E8}" destId="{5819E104-DA62-4D1D-9CC2-E90EE5662DBD}" srcOrd="0" destOrd="0" presId="urn:microsoft.com/office/officeart/2008/layout/LinedList"/>
    <dgm:cxn modelId="{70EAE1C9-3086-4273-B258-1ECCA475B708}" type="presParOf" srcId="{AF7278DA-5471-4811-AF84-EB7DDD7866E8}" destId="{17D06012-B08A-4480-AFAC-65AB1BCC80C7}" srcOrd="1" destOrd="0" presId="urn:microsoft.com/office/officeart/2008/layout/LinedList"/>
    <dgm:cxn modelId="{93EC1493-9883-4F6D-B46E-F0705F565F02}" type="presParOf" srcId="{17D06012-B08A-4480-AFAC-65AB1BCC80C7}" destId="{63C4935E-A9C3-47CA-A270-F4D6BD2A3ED8}" srcOrd="0" destOrd="0" presId="urn:microsoft.com/office/officeart/2008/layout/LinedList"/>
    <dgm:cxn modelId="{4EB7ED39-9803-4712-B5A6-4596159E418B}" type="presParOf" srcId="{17D06012-B08A-4480-AFAC-65AB1BCC80C7}" destId="{6FCFE9EC-E5FE-4FB7-A223-6A8D27DECEF2}" srcOrd="1" destOrd="0" presId="urn:microsoft.com/office/officeart/2008/layout/LinedList"/>
    <dgm:cxn modelId="{69536584-8727-4DA3-BC46-1DE29D694E8E}" type="presParOf" srcId="{6FCFE9EC-E5FE-4FB7-A223-6A8D27DECEF2}" destId="{FE494E42-142A-46BE-8086-47C13CE0C96D}" srcOrd="0" destOrd="0" presId="urn:microsoft.com/office/officeart/2008/layout/LinedList"/>
    <dgm:cxn modelId="{E2E7A88A-3182-4775-B895-8AA8ACF51651}" type="presParOf" srcId="{6FCFE9EC-E5FE-4FB7-A223-6A8D27DECEF2}" destId="{5C92A398-AEB7-43AF-A6DA-A37BEEEDC7D6}" srcOrd="1" destOrd="0" presId="urn:microsoft.com/office/officeart/2008/layout/LinedList"/>
    <dgm:cxn modelId="{7AD4A949-8F3A-4B18-9B1B-6EBC2363A9AA}" type="presParOf" srcId="{6FCFE9EC-E5FE-4FB7-A223-6A8D27DECEF2}" destId="{3B1797D5-9FEA-4833-8050-B505936CCD63}" srcOrd="2" destOrd="0" presId="urn:microsoft.com/office/officeart/2008/layout/LinedList"/>
    <dgm:cxn modelId="{B2330C5B-1116-4BC3-8F4B-DCADE4DCD71A}" type="presParOf" srcId="{17D06012-B08A-4480-AFAC-65AB1BCC80C7}" destId="{6FC40029-B91B-4A1F-AC68-75A476AEE3D8}" srcOrd="2" destOrd="0" presId="urn:microsoft.com/office/officeart/2008/layout/LinedList"/>
    <dgm:cxn modelId="{6639586E-3602-4E5F-A270-E1C51F2335BB}" type="presParOf" srcId="{17D06012-B08A-4480-AFAC-65AB1BCC80C7}" destId="{B617E6CA-5E15-41F7-8C78-75E49078E6E4}" srcOrd="3" destOrd="0" presId="urn:microsoft.com/office/officeart/2008/layout/LinedList"/>
    <dgm:cxn modelId="{A454BCA3-0DF0-4F72-9DC4-A67B9C9204BE}" type="presParOf" srcId="{74C40639-6C8E-487B-9E8F-D5FB611764F2}" destId="{62D5B147-0B45-4DED-8AEA-EAF0B770440B}" srcOrd="4" destOrd="0" presId="urn:microsoft.com/office/officeart/2008/layout/LinedList"/>
    <dgm:cxn modelId="{95F8BF61-FE9B-4B5C-AA9C-0361D333F025}" type="presParOf" srcId="{74C40639-6C8E-487B-9E8F-D5FB611764F2}" destId="{E782BF33-ECD7-4896-9011-E5ED896FE46C}" srcOrd="5" destOrd="0" presId="urn:microsoft.com/office/officeart/2008/layout/LinedList"/>
    <dgm:cxn modelId="{BDFE96BF-6085-4205-8096-C8F357C5EC47}" type="presParOf" srcId="{E782BF33-ECD7-4896-9011-E5ED896FE46C}" destId="{08233430-E17A-4D65-BCCD-A7A6B0A78B70}" srcOrd="0" destOrd="0" presId="urn:microsoft.com/office/officeart/2008/layout/LinedList"/>
    <dgm:cxn modelId="{FBCE2930-0CBB-426A-9F8D-104AF698B2D9}" type="presParOf" srcId="{E782BF33-ECD7-4896-9011-E5ED896FE46C}" destId="{2E8B2EDB-F60C-4DAB-9A19-9E00C1C87260}" srcOrd="1" destOrd="0" presId="urn:microsoft.com/office/officeart/2008/layout/LinedList"/>
    <dgm:cxn modelId="{4525B38D-5262-477A-91C6-53789778AF8B}" type="presParOf" srcId="{2E8B2EDB-F60C-4DAB-9A19-9E00C1C87260}" destId="{F1CB63DE-2A2B-4A61-A82A-9C75915655B3}" srcOrd="0" destOrd="0" presId="urn:microsoft.com/office/officeart/2008/layout/LinedList"/>
    <dgm:cxn modelId="{CA7917ED-8014-461C-9BF2-FE225505F000}" type="presParOf" srcId="{2E8B2EDB-F60C-4DAB-9A19-9E00C1C87260}" destId="{D3BF0B75-6AC1-437C-B2FA-5B7C56632FDC}" srcOrd="1" destOrd="0" presId="urn:microsoft.com/office/officeart/2008/layout/LinedList"/>
    <dgm:cxn modelId="{057E8C7B-F565-4FBC-A32D-AC5DC9D995C9}" type="presParOf" srcId="{D3BF0B75-6AC1-437C-B2FA-5B7C56632FDC}" destId="{1126B20D-29DC-47D7-A65C-B6FEFA58F1E0}" srcOrd="0" destOrd="0" presId="urn:microsoft.com/office/officeart/2008/layout/LinedList"/>
    <dgm:cxn modelId="{55A84A2A-828B-4F36-88AA-91304245D9CC}" type="presParOf" srcId="{D3BF0B75-6AC1-437C-B2FA-5B7C56632FDC}" destId="{AA33A713-63E3-4DB2-815F-E723F3D34C5D}" srcOrd="1" destOrd="0" presId="urn:microsoft.com/office/officeart/2008/layout/LinedList"/>
    <dgm:cxn modelId="{BE65A348-16B3-43D4-8EEA-D35C9AFA3A49}" type="presParOf" srcId="{D3BF0B75-6AC1-437C-B2FA-5B7C56632FDC}" destId="{D66A8214-4C65-4DCC-955A-C0C6D8ADDEC6}" srcOrd="2" destOrd="0" presId="urn:microsoft.com/office/officeart/2008/layout/LinedList"/>
    <dgm:cxn modelId="{FE1A7EC4-1D27-4419-ACC9-8C9C0B65A116}" type="presParOf" srcId="{2E8B2EDB-F60C-4DAB-9A19-9E00C1C87260}" destId="{AC9C404E-A8CF-4ED5-9D1E-AB6FA1A5C5D2}" srcOrd="2" destOrd="0" presId="urn:microsoft.com/office/officeart/2008/layout/LinedList"/>
    <dgm:cxn modelId="{99D38696-7B52-4A2C-9DC0-A5108668ACF0}" type="presParOf" srcId="{2E8B2EDB-F60C-4DAB-9A19-9E00C1C87260}" destId="{15335828-6420-46F3-8A48-5082B1A039B6}" srcOrd="3" destOrd="0" presId="urn:microsoft.com/office/officeart/2008/layout/LinedList"/>
    <dgm:cxn modelId="{A9F5A775-166B-4E1B-8D3B-398917C2A52D}" type="presParOf" srcId="{74C40639-6C8E-487B-9E8F-D5FB611764F2}" destId="{8B591F4D-8B8E-4B52-BDFF-B92336ADCFD2}" srcOrd="6" destOrd="0" presId="urn:microsoft.com/office/officeart/2008/layout/LinedList"/>
    <dgm:cxn modelId="{322391C1-69DA-4463-89B2-F99C1020901F}" type="presParOf" srcId="{74C40639-6C8E-487B-9E8F-D5FB611764F2}" destId="{854AC5A2-88F8-45DC-8DCD-A59F2A836A2D}" srcOrd="7" destOrd="0" presId="urn:microsoft.com/office/officeart/2008/layout/LinedList"/>
    <dgm:cxn modelId="{984A22BC-DA70-45D7-92D6-62F98236E5C3}" type="presParOf" srcId="{854AC5A2-88F8-45DC-8DCD-A59F2A836A2D}" destId="{FECD7401-0E9D-4410-9E58-B9F0B916A2B9}" srcOrd="0" destOrd="0" presId="urn:microsoft.com/office/officeart/2008/layout/LinedList"/>
    <dgm:cxn modelId="{2DF21D35-9B2D-4070-B1E2-04590C51241A}" type="presParOf" srcId="{854AC5A2-88F8-45DC-8DCD-A59F2A836A2D}" destId="{63692AD0-B1D4-4F81-BCCA-EEEDBAA0AE94}" srcOrd="1" destOrd="0" presId="urn:microsoft.com/office/officeart/2008/layout/LinedList"/>
    <dgm:cxn modelId="{91EF3B53-0B96-4EB7-AD87-DBB1B922DF81}" type="presParOf" srcId="{63692AD0-B1D4-4F81-BCCA-EEEDBAA0AE94}" destId="{9FCCEEF8-D129-4F0C-9878-DD58C083F486}" srcOrd="0" destOrd="0" presId="urn:microsoft.com/office/officeart/2008/layout/LinedList"/>
    <dgm:cxn modelId="{1A243CF3-F4A3-4F25-9559-8C9ED3344253}" type="presParOf" srcId="{63692AD0-B1D4-4F81-BCCA-EEEDBAA0AE94}" destId="{21372ED8-F0BC-42AC-8766-F9C85F8BA6F9}" srcOrd="1" destOrd="0" presId="urn:microsoft.com/office/officeart/2008/layout/LinedList"/>
    <dgm:cxn modelId="{7DD1F0FF-4DE6-4801-BF79-5539A4F458E5}" type="presParOf" srcId="{21372ED8-F0BC-42AC-8766-F9C85F8BA6F9}" destId="{C859CF74-E044-44C7-9FEB-168944B583A5}" srcOrd="0" destOrd="0" presId="urn:microsoft.com/office/officeart/2008/layout/LinedList"/>
    <dgm:cxn modelId="{74A8242F-9239-463A-BF90-56DBDB69353D}" type="presParOf" srcId="{21372ED8-F0BC-42AC-8766-F9C85F8BA6F9}" destId="{4D92B044-E9FA-4B22-9445-3CADFEA5FB2C}" srcOrd="1" destOrd="0" presId="urn:microsoft.com/office/officeart/2008/layout/LinedList"/>
    <dgm:cxn modelId="{C5CE8FC4-B490-49F9-B320-0715D9080811}" type="presParOf" srcId="{21372ED8-F0BC-42AC-8766-F9C85F8BA6F9}" destId="{8C99A719-EF6D-439B-98D3-FC1D6BC8D1CB}" srcOrd="2" destOrd="0" presId="urn:microsoft.com/office/officeart/2008/layout/LinedList"/>
    <dgm:cxn modelId="{E83B30A7-53BF-4B7E-ADE8-86F1A1198730}" type="presParOf" srcId="{63692AD0-B1D4-4F81-BCCA-EEEDBAA0AE94}" destId="{DC821E6C-D7B4-4B96-9D14-AD358B09AD60}" srcOrd="2" destOrd="0" presId="urn:microsoft.com/office/officeart/2008/layout/LinedList"/>
    <dgm:cxn modelId="{FF9B40CA-88AB-455F-A870-6AEC99DE9A7E}" type="presParOf" srcId="{63692AD0-B1D4-4F81-BCCA-EEEDBAA0AE94}" destId="{DF893697-7261-469B-A096-1CFAB2DAD26F}" srcOrd="3" destOrd="0" presId="urn:microsoft.com/office/officeart/2008/layout/LinedList"/>
    <dgm:cxn modelId="{42F15A34-A6A7-4F76-A488-67499E29C2D5}" type="presParOf" srcId="{74C40639-6C8E-487B-9E8F-D5FB611764F2}" destId="{A981CCAB-4847-4921-B89A-34114AE28C00}" srcOrd="8" destOrd="0" presId="urn:microsoft.com/office/officeart/2008/layout/LinedList"/>
    <dgm:cxn modelId="{250D4991-1503-4D74-81B8-7F826F3606A2}" type="presParOf" srcId="{74C40639-6C8E-487B-9E8F-D5FB611764F2}" destId="{90E23165-56F7-47F2-A03E-1FF079344E13}" srcOrd="9" destOrd="0" presId="urn:microsoft.com/office/officeart/2008/layout/LinedList"/>
    <dgm:cxn modelId="{B036155B-8259-49A4-B9C2-6610B2B6A798}" type="presParOf" srcId="{90E23165-56F7-47F2-A03E-1FF079344E13}" destId="{A1F776FB-5ECE-43B0-BA0C-E130734A32FE}" srcOrd="0" destOrd="0" presId="urn:microsoft.com/office/officeart/2008/layout/LinedList"/>
    <dgm:cxn modelId="{A5BEE9E7-D55B-4ECA-B953-E81EFD15C342}" type="presParOf" srcId="{90E23165-56F7-47F2-A03E-1FF079344E13}" destId="{D0BC586D-ED6F-483E-9348-D0D93D0E59C3}" srcOrd="1" destOrd="0" presId="urn:microsoft.com/office/officeart/2008/layout/LinedList"/>
    <dgm:cxn modelId="{8C682F5E-337C-48AD-A653-65E9802EE175}" type="presParOf" srcId="{D0BC586D-ED6F-483E-9348-D0D93D0E59C3}" destId="{3FFF3EAC-DC5F-48D4-AB12-E87222A56A54}" srcOrd="0" destOrd="0" presId="urn:microsoft.com/office/officeart/2008/layout/LinedList"/>
    <dgm:cxn modelId="{E5674C95-D0CE-4580-96A4-7556DDA7DC4F}" type="presParOf" srcId="{D0BC586D-ED6F-483E-9348-D0D93D0E59C3}" destId="{068570F3-E944-4ECF-928C-8B0EE08BB4EA}" srcOrd="1" destOrd="0" presId="urn:microsoft.com/office/officeart/2008/layout/LinedList"/>
    <dgm:cxn modelId="{313956CF-8F5B-48BC-BBD9-9AEEE40A6A55}" type="presParOf" srcId="{068570F3-E944-4ECF-928C-8B0EE08BB4EA}" destId="{B6C9E2E8-A46B-458F-BE4F-1E1B0B6598B4}" srcOrd="0" destOrd="0" presId="urn:microsoft.com/office/officeart/2008/layout/LinedList"/>
    <dgm:cxn modelId="{42C37B90-CB49-444F-AECE-3A20351C8488}" type="presParOf" srcId="{068570F3-E944-4ECF-928C-8B0EE08BB4EA}" destId="{6ADEC287-E88F-45BB-B6FD-B5F70E67171F}" srcOrd="1" destOrd="0" presId="urn:microsoft.com/office/officeart/2008/layout/LinedList"/>
    <dgm:cxn modelId="{3CCB3BFC-F3E1-427B-8090-BA7ABCDE5EB1}" type="presParOf" srcId="{068570F3-E944-4ECF-928C-8B0EE08BB4EA}" destId="{0B44E354-E426-4ADC-B6E7-D36291387EC2}" srcOrd="2" destOrd="0" presId="urn:microsoft.com/office/officeart/2008/layout/LinedList"/>
    <dgm:cxn modelId="{991977D9-3CE2-4681-9BF7-7E2C7C05CFD6}" type="presParOf" srcId="{D0BC586D-ED6F-483E-9348-D0D93D0E59C3}" destId="{EF6E43C8-7215-4D83-B946-ABF29B0D2C60}" srcOrd="2" destOrd="0" presId="urn:microsoft.com/office/officeart/2008/layout/LinedList"/>
    <dgm:cxn modelId="{6DDD572E-625C-46E7-B6DA-81F70961401D}" type="presParOf" srcId="{D0BC586D-ED6F-483E-9348-D0D93D0E59C3}" destId="{BB51F422-5077-478C-86B4-621AF23B5CA2}" srcOrd="3" destOrd="0" presId="urn:microsoft.com/office/officeart/2008/layout/LinedList"/>
    <dgm:cxn modelId="{C67C1B49-C335-4D78-A4DF-12B7F70D80D7}" type="presParOf" srcId="{74C40639-6C8E-487B-9E8F-D5FB611764F2}" destId="{390A0AE3-BC7C-4740-926A-C035317B5615}" srcOrd="10" destOrd="0" presId="urn:microsoft.com/office/officeart/2008/layout/LinedList"/>
    <dgm:cxn modelId="{CC749393-11D7-4E5B-9523-359E75297342}" type="presParOf" srcId="{74C40639-6C8E-487B-9E8F-D5FB611764F2}" destId="{D62487C0-0BBC-40BC-B7BF-68E4F828C950}" srcOrd="11" destOrd="0" presId="urn:microsoft.com/office/officeart/2008/layout/LinedList"/>
    <dgm:cxn modelId="{0137640B-6BBA-496C-B6B5-A52BD5FC50D3}" type="presParOf" srcId="{D62487C0-0BBC-40BC-B7BF-68E4F828C950}" destId="{AB66A051-E56B-4517-AFEC-B441CD3DFC68}" srcOrd="0" destOrd="0" presId="urn:microsoft.com/office/officeart/2008/layout/LinedList"/>
    <dgm:cxn modelId="{D4BA1945-47C5-4A63-88F6-A808BFC3839F}" type="presParOf" srcId="{D62487C0-0BBC-40BC-B7BF-68E4F828C950}" destId="{B25EB906-86EA-4C09-9A70-81B18419415A}" srcOrd="1" destOrd="0" presId="urn:microsoft.com/office/officeart/2008/layout/LinedList"/>
    <dgm:cxn modelId="{F69DDEEF-EB87-48C2-9789-03F5C4E7AC9A}" type="presParOf" srcId="{B25EB906-86EA-4C09-9A70-81B18419415A}" destId="{61E3D795-EAF6-4467-BAB0-039F4AA2651F}" srcOrd="0" destOrd="0" presId="urn:microsoft.com/office/officeart/2008/layout/LinedList"/>
    <dgm:cxn modelId="{555FA01C-094E-4276-9AA8-9B7D272F1E22}" type="presParOf" srcId="{B25EB906-86EA-4C09-9A70-81B18419415A}" destId="{162433B7-2A7B-46D1-80B5-BE650A6AB593}" srcOrd="1" destOrd="0" presId="urn:microsoft.com/office/officeart/2008/layout/LinedList"/>
    <dgm:cxn modelId="{20D01621-3110-4509-8377-7C7B014544E5}" type="presParOf" srcId="{162433B7-2A7B-46D1-80B5-BE650A6AB593}" destId="{C3D5B998-0E63-45BD-A33B-34E9178B6CF8}" srcOrd="0" destOrd="0" presId="urn:microsoft.com/office/officeart/2008/layout/LinedList"/>
    <dgm:cxn modelId="{DBF0BC03-7261-4A55-9FD1-AFF6943B3E5E}" type="presParOf" srcId="{162433B7-2A7B-46D1-80B5-BE650A6AB593}" destId="{376917C8-4BA8-46B1-8165-AEE31D5B1E82}" srcOrd="1" destOrd="0" presId="urn:microsoft.com/office/officeart/2008/layout/LinedList"/>
    <dgm:cxn modelId="{B20018C4-8C34-49CF-95B1-0E6DE3773443}" type="presParOf" srcId="{162433B7-2A7B-46D1-80B5-BE650A6AB593}" destId="{C1082D49-4DFC-41F9-B569-20111FFD0A72}" srcOrd="2" destOrd="0" presId="urn:microsoft.com/office/officeart/2008/layout/LinedList"/>
    <dgm:cxn modelId="{4B67662A-E294-4C61-ACC9-67ED0F22BD78}" type="presParOf" srcId="{B25EB906-86EA-4C09-9A70-81B18419415A}" destId="{969BF1C3-6FD9-4974-AB4A-614F3BE0475F}" srcOrd="2" destOrd="0" presId="urn:microsoft.com/office/officeart/2008/layout/LinedList"/>
    <dgm:cxn modelId="{48C1F319-68C5-4ABC-9460-2AEAF037AF57}" type="presParOf" srcId="{B25EB906-86EA-4C09-9A70-81B18419415A}" destId="{0FA46A6D-649F-460D-A0A6-28329843BC1F}" srcOrd="3" destOrd="0" presId="urn:microsoft.com/office/officeart/2008/layout/LinedList"/>
    <dgm:cxn modelId="{85BA9B7A-8CDF-4974-989C-1799F2B7E235}" type="presParOf" srcId="{74C40639-6C8E-487B-9E8F-D5FB611764F2}" destId="{B7AA5C9E-6D7E-4422-A518-E3BC8F0C3479}" srcOrd="12" destOrd="0" presId="urn:microsoft.com/office/officeart/2008/layout/LinedList"/>
    <dgm:cxn modelId="{062EE1AE-9626-41A4-BBA2-A5C8A8BD8A95}" type="presParOf" srcId="{74C40639-6C8E-487B-9E8F-D5FB611764F2}" destId="{5839D1A7-3DD8-4D6F-A798-73EAEC464674}" srcOrd="13" destOrd="0" presId="urn:microsoft.com/office/officeart/2008/layout/LinedList"/>
    <dgm:cxn modelId="{275424B3-ABAB-4983-A1D1-A2926EAE6712}" type="presParOf" srcId="{5839D1A7-3DD8-4D6F-A798-73EAEC464674}" destId="{9B027613-8E86-4E7C-AB49-995E9C6149D6}" srcOrd="0" destOrd="0" presId="urn:microsoft.com/office/officeart/2008/layout/LinedList"/>
    <dgm:cxn modelId="{C38BD483-A7D5-473B-8599-4A2025D4EE76}" type="presParOf" srcId="{5839D1A7-3DD8-4D6F-A798-73EAEC464674}" destId="{BD73EC99-7899-44DC-B314-C32A5598F881}" srcOrd="1" destOrd="0" presId="urn:microsoft.com/office/officeart/2008/layout/LinedList"/>
    <dgm:cxn modelId="{15AF1704-4A9F-4511-A3C9-AFD80595D4D5}" type="presParOf" srcId="{BD73EC99-7899-44DC-B314-C32A5598F881}" destId="{534CD215-9193-47DA-94FB-92532377A588}" srcOrd="0" destOrd="0" presId="urn:microsoft.com/office/officeart/2008/layout/LinedList"/>
    <dgm:cxn modelId="{C56DF51F-DD1B-4129-B62F-01F1386525BE}" type="presParOf" srcId="{BD73EC99-7899-44DC-B314-C32A5598F881}" destId="{108E821F-37BE-4406-87F3-7F84BDEEDAAA}" srcOrd="1" destOrd="0" presId="urn:microsoft.com/office/officeart/2008/layout/LinedList"/>
    <dgm:cxn modelId="{37B07CBC-5D5F-47D4-B207-8667F6B826C0}" type="presParOf" srcId="{108E821F-37BE-4406-87F3-7F84BDEEDAAA}" destId="{EBC648F6-5349-43BD-B42B-A4F8DB8AB466}" srcOrd="0" destOrd="0" presId="urn:microsoft.com/office/officeart/2008/layout/LinedList"/>
    <dgm:cxn modelId="{8070EE48-E216-4B87-B234-E3CA5247B977}" type="presParOf" srcId="{108E821F-37BE-4406-87F3-7F84BDEEDAAA}" destId="{A04207D0-4162-4B6C-AB21-3A0B3ADAA31E}" srcOrd="1" destOrd="0" presId="urn:microsoft.com/office/officeart/2008/layout/LinedList"/>
    <dgm:cxn modelId="{554D1C7E-4A8B-4FFA-AA00-E51AB9B1EEDC}" type="presParOf" srcId="{108E821F-37BE-4406-87F3-7F84BDEEDAAA}" destId="{B20095FD-CAF2-49C8-B76D-9EB75A06AC86}" srcOrd="2" destOrd="0" presId="urn:microsoft.com/office/officeart/2008/layout/LinedList"/>
    <dgm:cxn modelId="{D92BD9E1-5A86-4235-888D-C553A1129355}" type="presParOf" srcId="{BD73EC99-7899-44DC-B314-C32A5598F881}" destId="{4BDD19CB-C01E-478F-A116-94C10AE218A6}" srcOrd="2" destOrd="0" presId="urn:microsoft.com/office/officeart/2008/layout/LinedList"/>
    <dgm:cxn modelId="{6CB5765F-9DCE-46D3-AB74-8FA4A9524D87}" type="presParOf" srcId="{BD73EC99-7899-44DC-B314-C32A5598F881}" destId="{B9A1DBD5-CEB6-411A-804E-8FE9854B4FEC}"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3085546-7C7C-4B3E-ABEB-2669F1A65FB2}" type="doc">
      <dgm:prSet loTypeId="urn:microsoft.com/office/officeart/2016/7/layout/HexagonTimeline" loCatId="process" qsTypeId="urn:microsoft.com/office/officeart/2005/8/quickstyle/simple1" qsCatId="simple" csTypeId="urn:microsoft.com/office/officeart/2005/8/colors/accent1_2" csCatId="accent1" phldr="1"/>
      <dgm:spPr/>
      <dgm:t>
        <a:bodyPr/>
        <a:lstStyle/>
        <a:p>
          <a:endParaRPr lang="en-US"/>
        </a:p>
      </dgm:t>
    </dgm:pt>
    <dgm:pt modelId="{9DCEA5FC-4640-45AF-B712-7A4FD94AEF0D}">
      <dgm:prSet phldrT="[Text]" custT="1"/>
      <dgm:spPr>
        <a:ln>
          <a:noFill/>
        </a:ln>
      </dgm:spPr>
      <dgm:t>
        <a:bodyPr/>
        <a:lstStyle/>
        <a:p>
          <a:r>
            <a:rPr lang="en-US" sz="1100" dirty="0"/>
            <a:t>1948</a:t>
          </a:r>
          <a:br>
            <a:rPr lang="en-US" sz="1100" dirty="0"/>
          </a:br>
          <a:r>
            <a:rPr lang="en-US" sz="1100" dirty="0"/>
            <a:t>The Displaced Persons Act</a:t>
          </a:r>
        </a:p>
      </dgm:t>
    </dgm:pt>
    <dgm:pt modelId="{929A5FD9-0612-4B79-9B59-C3C36D34A069}" type="parTrans" cxnId="{DBD99269-D7F7-4B47-B17B-A5AE402751D9}">
      <dgm:prSet/>
      <dgm:spPr/>
      <dgm:t>
        <a:bodyPr/>
        <a:lstStyle/>
        <a:p>
          <a:endParaRPr lang="en-US"/>
        </a:p>
      </dgm:t>
    </dgm:pt>
    <dgm:pt modelId="{0A99745B-BB5C-49B3-A782-8DB57641F6C9}" type="sibTrans" cxnId="{DBD99269-D7F7-4B47-B17B-A5AE402751D9}">
      <dgm:prSet/>
      <dgm:spPr/>
      <dgm:t>
        <a:bodyPr/>
        <a:lstStyle/>
        <a:p>
          <a:endParaRPr lang="en-US"/>
        </a:p>
      </dgm:t>
    </dgm:pt>
    <dgm:pt modelId="{831701CF-77C7-46C0-A913-8CC39517BAB8}">
      <dgm:prSet phldrT="[Text]"/>
      <dgm:spPr/>
      <dgm:t>
        <a:bodyPr/>
        <a:lstStyle/>
        <a:p>
          <a:pPr>
            <a:buFont typeface="Arial" panose="020B0604020202020204" pitchFamily="34" charset="0"/>
            <a:buNone/>
          </a:pPr>
          <a:r>
            <a:rPr lang="en-US" dirty="0"/>
            <a:t>Protected 200,000 Europeans displaced by war</a:t>
          </a:r>
        </a:p>
      </dgm:t>
    </dgm:pt>
    <dgm:pt modelId="{13FBC60D-3EA6-4496-BA97-C1AE8C7F8961}" type="parTrans" cxnId="{39A11E5C-7A57-4117-A6DF-36000C29509C}">
      <dgm:prSet/>
      <dgm:spPr/>
      <dgm:t>
        <a:bodyPr/>
        <a:lstStyle/>
        <a:p>
          <a:endParaRPr lang="en-US"/>
        </a:p>
      </dgm:t>
    </dgm:pt>
    <dgm:pt modelId="{75156CDF-E17B-4DAD-AE37-EA44D7F37090}" type="sibTrans" cxnId="{39A11E5C-7A57-4117-A6DF-36000C29509C}">
      <dgm:prSet/>
      <dgm:spPr/>
      <dgm:t>
        <a:bodyPr/>
        <a:lstStyle/>
        <a:p>
          <a:endParaRPr lang="en-US"/>
        </a:p>
      </dgm:t>
    </dgm:pt>
    <dgm:pt modelId="{096A9AF0-0DAE-4EB3-B448-4501DA034F4A}">
      <dgm:prSet phldrT="[Text]" custT="1"/>
      <dgm:spPr/>
      <dgm:t>
        <a:bodyPr/>
        <a:lstStyle/>
        <a:p>
          <a:r>
            <a:rPr lang="en-US" sz="1100" dirty="0"/>
            <a:t>1950</a:t>
          </a:r>
          <a:br>
            <a:rPr lang="en-US" sz="1100" dirty="0"/>
          </a:br>
          <a:r>
            <a:rPr lang="en-US" sz="1100" dirty="0"/>
            <a:t>McCarren Act</a:t>
          </a:r>
        </a:p>
      </dgm:t>
    </dgm:pt>
    <dgm:pt modelId="{8CE6ABD6-768E-42C8-9029-C3B5F278B21C}" type="parTrans" cxnId="{CA0753BD-DB60-4D68-8486-5B376B839B26}">
      <dgm:prSet/>
      <dgm:spPr/>
      <dgm:t>
        <a:bodyPr/>
        <a:lstStyle/>
        <a:p>
          <a:endParaRPr lang="en-US"/>
        </a:p>
      </dgm:t>
    </dgm:pt>
    <dgm:pt modelId="{6B0D7DA9-E6ED-4137-9716-F48BF62327A8}" type="sibTrans" cxnId="{CA0753BD-DB60-4D68-8486-5B376B839B26}">
      <dgm:prSet/>
      <dgm:spPr/>
      <dgm:t>
        <a:bodyPr/>
        <a:lstStyle/>
        <a:p>
          <a:endParaRPr lang="en-US"/>
        </a:p>
      </dgm:t>
    </dgm:pt>
    <dgm:pt modelId="{CA6B1BA0-B2FC-48AD-8EDA-F4AAA4AF2782}">
      <dgm:prSet custT="1"/>
      <dgm:spPr>
        <a:ln>
          <a:noFill/>
        </a:ln>
      </dgm:spPr>
      <dgm:t>
        <a:bodyPr/>
        <a:lstStyle/>
        <a:p>
          <a:r>
            <a:rPr lang="en-US" sz="1100" dirty="0"/>
            <a:t>1966</a:t>
          </a:r>
          <a:br>
            <a:rPr lang="en-US" sz="1100" dirty="0"/>
          </a:br>
          <a:r>
            <a:rPr lang="en-US" sz="1100" dirty="0"/>
            <a:t>Cuban Adjust. Act </a:t>
          </a:r>
        </a:p>
      </dgm:t>
    </dgm:pt>
    <dgm:pt modelId="{D7D3AA07-BCB9-4212-A556-E90870FB1413}" type="parTrans" cxnId="{CD6B6EE8-3813-4EF1-BFEC-C005A3326D63}">
      <dgm:prSet/>
      <dgm:spPr/>
      <dgm:t>
        <a:bodyPr/>
        <a:lstStyle/>
        <a:p>
          <a:endParaRPr lang="en-US"/>
        </a:p>
      </dgm:t>
    </dgm:pt>
    <dgm:pt modelId="{39FB540D-D808-4040-9A37-0AC474C0212F}" type="sibTrans" cxnId="{CD6B6EE8-3813-4EF1-BFEC-C005A3326D63}">
      <dgm:prSet/>
      <dgm:spPr/>
      <dgm:t>
        <a:bodyPr/>
        <a:lstStyle/>
        <a:p>
          <a:endParaRPr lang="en-US"/>
        </a:p>
      </dgm:t>
    </dgm:pt>
    <dgm:pt modelId="{92921081-529B-4D1C-83A4-C416BB4C5224}">
      <dgm:prSet/>
      <dgm:spPr/>
      <dgm:t>
        <a:bodyPr/>
        <a:lstStyle/>
        <a:p>
          <a:pPr>
            <a:buFont typeface="Arial" panose="020B0604020202020204" pitchFamily="34" charset="0"/>
            <a:buNone/>
          </a:pPr>
          <a:r>
            <a:rPr lang="en-US" dirty="0"/>
            <a:t>Withholding of deportation based on physical persecution, amended 1965 and 1996</a:t>
          </a:r>
        </a:p>
      </dgm:t>
    </dgm:pt>
    <dgm:pt modelId="{5AD2C2F8-A1D7-469B-93D8-B578BEFE51F8}" type="parTrans" cxnId="{B05C4C7C-FEB8-4825-98A0-C38D3021918A}">
      <dgm:prSet/>
      <dgm:spPr/>
      <dgm:t>
        <a:bodyPr/>
        <a:lstStyle/>
        <a:p>
          <a:endParaRPr lang="en-US"/>
        </a:p>
      </dgm:t>
    </dgm:pt>
    <dgm:pt modelId="{ECC13403-1F53-4ED4-AE4F-334EEC7C8710}" type="sibTrans" cxnId="{B05C4C7C-FEB8-4825-98A0-C38D3021918A}">
      <dgm:prSet/>
      <dgm:spPr/>
      <dgm:t>
        <a:bodyPr/>
        <a:lstStyle/>
        <a:p>
          <a:endParaRPr lang="en-US"/>
        </a:p>
      </dgm:t>
    </dgm:pt>
    <dgm:pt modelId="{3CB04A44-4013-4CA7-90FD-29AFC3C15E37}">
      <dgm:prSet/>
      <dgm:spPr/>
      <dgm:t>
        <a:bodyPr/>
        <a:lstStyle/>
        <a:p>
          <a:r>
            <a:rPr lang="en-US" dirty="0"/>
            <a:t>Favorable treatment of Cuban refugees</a:t>
          </a:r>
        </a:p>
      </dgm:t>
    </dgm:pt>
    <dgm:pt modelId="{ECEE936A-E3CC-4209-BECC-1CD0C85A2B72}" type="parTrans" cxnId="{24A8F052-3377-4BA4-8C62-CCF5039C85D7}">
      <dgm:prSet/>
      <dgm:spPr/>
      <dgm:t>
        <a:bodyPr/>
        <a:lstStyle/>
        <a:p>
          <a:endParaRPr lang="en-US"/>
        </a:p>
      </dgm:t>
    </dgm:pt>
    <dgm:pt modelId="{D7A8F7A0-47A3-4464-B3B7-E0806DF46627}" type="sibTrans" cxnId="{24A8F052-3377-4BA4-8C62-CCF5039C85D7}">
      <dgm:prSet/>
      <dgm:spPr/>
      <dgm:t>
        <a:bodyPr/>
        <a:lstStyle/>
        <a:p>
          <a:endParaRPr lang="en-US"/>
        </a:p>
      </dgm:t>
    </dgm:pt>
    <dgm:pt modelId="{2AEE5C11-34AE-4EB7-8907-9BED418EA471}">
      <dgm:prSet/>
      <dgm:spPr/>
      <dgm:t>
        <a:bodyPr/>
        <a:lstStyle/>
        <a:p>
          <a:r>
            <a:rPr lang="en-US" dirty="0"/>
            <a:t>Creates asylum protections + amends withholding of deportation</a:t>
          </a:r>
        </a:p>
      </dgm:t>
    </dgm:pt>
    <dgm:pt modelId="{2E14AD1F-C7EA-45AE-ADC0-0EE92A6516CB}" type="parTrans" cxnId="{DD687B5C-28C8-4088-99B8-D375C5FDAE4A}">
      <dgm:prSet/>
      <dgm:spPr/>
      <dgm:t>
        <a:bodyPr/>
        <a:lstStyle/>
        <a:p>
          <a:endParaRPr lang="en-US"/>
        </a:p>
      </dgm:t>
    </dgm:pt>
    <dgm:pt modelId="{F36FDDA0-6B91-47CB-8114-B6F076E55FC8}" type="sibTrans" cxnId="{DD687B5C-28C8-4088-99B8-D375C5FDAE4A}">
      <dgm:prSet/>
      <dgm:spPr/>
      <dgm:t>
        <a:bodyPr/>
        <a:lstStyle/>
        <a:p>
          <a:endParaRPr lang="en-US"/>
        </a:p>
      </dgm:t>
    </dgm:pt>
    <dgm:pt modelId="{212ADAAB-D5CB-4BBC-8DAF-7340FD334994}">
      <dgm:prSet custT="1"/>
      <dgm:spPr>
        <a:ln>
          <a:noFill/>
        </a:ln>
      </dgm:spPr>
      <dgm:t>
        <a:bodyPr/>
        <a:lstStyle/>
        <a:p>
          <a:r>
            <a:rPr lang="en-US" sz="1100" dirty="0"/>
            <a:t>1980</a:t>
          </a:r>
          <a:br>
            <a:rPr lang="en-US" sz="1100" dirty="0"/>
          </a:br>
          <a:r>
            <a:rPr lang="en-US" sz="1100" dirty="0"/>
            <a:t>US Refugee Act</a:t>
          </a:r>
        </a:p>
      </dgm:t>
    </dgm:pt>
    <dgm:pt modelId="{AB2787E4-2A8B-428D-A4AE-2B14DCFFC4E7}" type="sibTrans" cxnId="{C8C7266C-2A0C-476A-85B3-F12BE2521F4C}">
      <dgm:prSet/>
      <dgm:spPr/>
      <dgm:t>
        <a:bodyPr/>
        <a:lstStyle/>
        <a:p>
          <a:endParaRPr lang="en-US"/>
        </a:p>
      </dgm:t>
    </dgm:pt>
    <dgm:pt modelId="{45F6D312-A686-491E-95E3-EFB9640CC472}" type="parTrans" cxnId="{C8C7266C-2A0C-476A-85B3-F12BE2521F4C}">
      <dgm:prSet/>
      <dgm:spPr/>
      <dgm:t>
        <a:bodyPr/>
        <a:lstStyle/>
        <a:p>
          <a:endParaRPr lang="en-US"/>
        </a:p>
      </dgm:t>
    </dgm:pt>
    <dgm:pt modelId="{B2D0D2A2-4092-4663-8F13-E773E2AC7768}">
      <dgm:prSet/>
      <dgm:spPr/>
      <dgm:t>
        <a:bodyPr/>
        <a:lstStyle/>
        <a:p>
          <a:r>
            <a:rPr lang="en-US" dirty="0"/>
            <a:t>1986 </a:t>
          </a:r>
          <a:r>
            <a:rPr lang="en-US" dirty="0" err="1"/>
            <a:t>Imm</a:t>
          </a:r>
          <a:r>
            <a:rPr lang="en-US" dirty="0"/>
            <a:t>. Control Act</a:t>
          </a:r>
        </a:p>
      </dgm:t>
    </dgm:pt>
    <dgm:pt modelId="{4CCABDE6-7B4F-4F33-B161-138279249F6A}" type="parTrans" cxnId="{BA86CBB4-56A0-4019-8CF6-603C35999CC7}">
      <dgm:prSet/>
      <dgm:spPr/>
      <dgm:t>
        <a:bodyPr/>
        <a:lstStyle/>
        <a:p>
          <a:endParaRPr lang="en-US"/>
        </a:p>
      </dgm:t>
    </dgm:pt>
    <dgm:pt modelId="{3603FD3D-0E0E-48B2-BC5E-6C44D0AA266C}" type="sibTrans" cxnId="{BA86CBB4-56A0-4019-8CF6-603C35999CC7}">
      <dgm:prSet/>
      <dgm:spPr/>
      <dgm:t>
        <a:bodyPr/>
        <a:lstStyle/>
        <a:p>
          <a:endParaRPr lang="en-US"/>
        </a:p>
      </dgm:t>
    </dgm:pt>
    <dgm:pt modelId="{A4123161-872F-4DE5-9FF3-9616151E654D}">
      <dgm:prSet/>
      <dgm:spPr/>
      <dgm:t>
        <a:bodyPr/>
        <a:lstStyle/>
        <a:p>
          <a:r>
            <a:rPr lang="en-US" dirty="0"/>
            <a:t>1994 Violence against Women Act + </a:t>
          </a:r>
        </a:p>
      </dgm:t>
    </dgm:pt>
    <dgm:pt modelId="{FCCE9D6A-7FB0-4820-9DBC-8F2472DFDD44}" type="parTrans" cxnId="{3BB485B0-B191-4657-8D54-DF1576B17F32}">
      <dgm:prSet/>
      <dgm:spPr/>
      <dgm:t>
        <a:bodyPr/>
        <a:lstStyle/>
        <a:p>
          <a:endParaRPr lang="en-US"/>
        </a:p>
      </dgm:t>
    </dgm:pt>
    <dgm:pt modelId="{43B8C3EB-8FC6-4B7D-9AF6-758635D12179}" type="sibTrans" cxnId="{3BB485B0-B191-4657-8D54-DF1576B17F32}">
      <dgm:prSet/>
      <dgm:spPr/>
      <dgm:t>
        <a:bodyPr/>
        <a:lstStyle/>
        <a:p>
          <a:endParaRPr lang="en-US"/>
        </a:p>
      </dgm:t>
    </dgm:pt>
    <dgm:pt modelId="{D7E50BE4-0D2D-41C3-BAEB-7D005122176B}">
      <dgm:prSet/>
      <dgm:spPr/>
      <dgm:t>
        <a:bodyPr/>
        <a:lstStyle/>
        <a:p>
          <a:r>
            <a:rPr lang="en-US" dirty="0"/>
            <a:t> 1990 </a:t>
          </a:r>
          <a:r>
            <a:rPr lang="en-US" dirty="0" err="1"/>
            <a:t>Imm</a:t>
          </a:r>
          <a:r>
            <a:rPr lang="en-US" dirty="0"/>
            <a:t>. Act</a:t>
          </a:r>
        </a:p>
      </dgm:t>
    </dgm:pt>
    <dgm:pt modelId="{C95A9AEC-83DE-45BB-9729-66E1F9E4F777}" type="parTrans" cxnId="{CC87AED2-3DE7-4864-97BB-C349831FEE3B}">
      <dgm:prSet/>
      <dgm:spPr/>
      <dgm:t>
        <a:bodyPr/>
        <a:lstStyle/>
        <a:p>
          <a:endParaRPr lang="en-US"/>
        </a:p>
      </dgm:t>
    </dgm:pt>
    <dgm:pt modelId="{7274A37F-E5A4-460F-A327-E161DF1DB8A3}" type="sibTrans" cxnId="{CC87AED2-3DE7-4864-97BB-C349831FEE3B}">
      <dgm:prSet/>
      <dgm:spPr/>
      <dgm:t>
        <a:bodyPr/>
        <a:lstStyle/>
        <a:p>
          <a:endParaRPr lang="en-US"/>
        </a:p>
      </dgm:t>
    </dgm:pt>
    <dgm:pt modelId="{6ED024F9-9003-40B7-A917-BC284747C6E2}">
      <dgm:prSet/>
      <dgm:spPr/>
      <dgm:t>
        <a:bodyPr/>
        <a:lstStyle/>
        <a:p>
          <a:r>
            <a:rPr lang="en-US" dirty="0"/>
            <a:t>Amnesty legislation </a:t>
          </a:r>
        </a:p>
      </dgm:t>
    </dgm:pt>
    <dgm:pt modelId="{95E51287-079D-4322-B73C-F6476238C17C}" type="parTrans" cxnId="{25E25267-F3D8-4F72-A0C8-3EBA85AA67A9}">
      <dgm:prSet/>
      <dgm:spPr/>
      <dgm:t>
        <a:bodyPr/>
        <a:lstStyle/>
        <a:p>
          <a:endParaRPr lang="en-US"/>
        </a:p>
      </dgm:t>
    </dgm:pt>
    <dgm:pt modelId="{373EF5CF-BD51-4846-8DBC-A80D307B5335}" type="sibTrans" cxnId="{25E25267-F3D8-4F72-A0C8-3EBA85AA67A9}">
      <dgm:prSet/>
      <dgm:spPr/>
      <dgm:t>
        <a:bodyPr/>
        <a:lstStyle/>
        <a:p>
          <a:endParaRPr lang="en-US"/>
        </a:p>
      </dgm:t>
    </dgm:pt>
    <dgm:pt modelId="{03B40C11-323B-4210-9080-A89D7ABF61C0}">
      <dgm:prSet/>
      <dgm:spPr/>
      <dgm:t>
        <a:bodyPr/>
        <a:lstStyle/>
        <a:p>
          <a:r>
            <a:rPr lang="en-US" dirty="0"/>
            <a:t>Battered spouse protections; Temporary Protected Status; Special Immigration Juvenile Status</a:t>
          </a:r>
        </a:p>
        <a:p>
          <a:r>
            <a:rPr lang="en-US" dirty="0"/>
            <a:t>	</a:t>
          </a:r>
        </a:p>
      </dgm:t>
    </dgm:pt>
    <dgm:pt modelId="{8F38346D-2A85-4164-916B-23BCBE2CF5F4}" type="parTrans" cxnId="{98E9B67B-4770-4B9C-8C7C-B01F7D1F6A76}">
      <dgm:prSet/>
      <dgm:spPr/>
      <dgm:t>
        <a:bodyPr/>
        <a:lstStyle/>
        <a:p>
          <a:endParaRPr lang="en-US"/>
        </a:p>
      </dgm:t>
    </dgm:pt>
    <dgm:pt modelId="{9189E5E6-7346-49A0-BB4F-990A942F2532}" type="sibTrans" cxnId="{98E9B67B-4770-4B9C-8C7C-B01F7D1F6A76}">
      <dgm:prSet/>
      <dgm:spPr/>
      <dgm:t>
        <a:bodyPr/>
        <a:lstStyle/>
        <a:p>
          <a:endParaRPr lang="en-US"/>
        </a:p>
      </dgm:t>
    </dgm:pt>
    <dgm:pt modelId="{CCC05A14-818D-4B92-A11D-BB47F73DD80C}">
      <dgm:prSet/>
      <dgm:spPr/>
      <dgm:t>
        <a:bodyPr/>
        <a:lstStyle/>
        <a:p>
          <a:r>
            <a:rPr lang="en-US" dirty="0"/>
            <a:t>Self-petitions for victims of domestic violence; waivers for unlawful stays; CAT protections; expanding SIJS protections</a:t>
          </a:r>
        </a:p>
      </dgm:t>
    </dgm:pt>
    <dgm:pt modelId="{84E16477-FFE9-4FE1-A085-10908D7ABE69}" type="parTrans" cxnId="{A151DBC1-C290-460C-8A76-217180E81F59}">
      <dgm:prSet/>
      <dgm:spPr/>
      <dgm:t>
        <a:bodyPr/>
        <a:lstStyle/>
        <a:p>
          <a:endParaRPr lang="en-US"/>
        </a:p>
      </dgm:t>
    </dgm:pt>
    <dgm:pt modelId="{EC0BAA66-43C3-4D68-AB71-72764CF44095}" type="sibTrans" cxnId="{A151DBC1-C290-460C-8A76-217180E81F59}">
      <dgm:prSet/>
      <dgm:spPr/>
      <dgm:t>
        <a:bodyPr/>
        <a:lstStyle/>
        <a:p>
          <a:endParaRPr lang="en-US"/>
        </a:p>
      </dgm:t>
    </dgm:pt>
    <dgm:pt modelId="{34A5A614-2D63-44D4-869C-A25751BC6AC3}">
      <dgm:prSet/>
      <dgm:spPr/>
      <dgm:t>
        <a:bodyPr/>
        <a:lstStyle/>
        <a:p>
          <a:r>
            <a:rPr lang="en-US" dirty="0"/>
            <a:t>1997 NACARA</a:t>
          </a:r>
        </a:p>
      </dgm:t>
    </dgm:pt>
    <dgm:pt modelId="{0E080539-AD07-4D59-BEB6-9C8CB1B5263E}" type="parTrans" cxnId="{E7414E58-432B-44EC-9064-1133FB735B78}">
      <dgm:prSet/>
      <dgm:spPr/>
      <dgm:t>
        <a:bodyPr/>
        <a:lstStyle/>
        <a:p>
          <a:endParaRPr lang="en-US"/>
        </a:p>
      </dgm:t>
    </dgm:pt>
    <dgm:pt modelId="{14409C79-B7F2-4F32-9A2A-D3934FD72EA7}" type="sibTrans" cxnId="{E7414E58-432B-44EC-9064-1133FB735B78}">
      <dgm:prSet/>
      <dgm:spPr/>
      <dgm:t>
        <a:bodyPr/>
        <a:lstStyle/>
        <a:p>
          <a:endParaRPr lang="en-US"/>
        </a:p>
      </dgm:t>
    </dgm:pt>
    <dgm:pt modelId="{234B945A-1B86-4A97-8F32-452F309EED94}">
      <dgm:prSet/>
      <dgm:spPr/>
      <dgm:t>
        <a:bodyPr/>
        <a:lstStyle/>
        <a:p>
          <a:r>
            <a:rPr lang="en-US" dirty="0"/>
            <a:t>Special legislation to protect Nicaraguan, Guatemalan, and Honduran asylum seekers</a:t>
          </a:r>
        </a:p>
      </dgm:t>
    </dgm:pt>
    <dgm:pt modelId="{18B6767C-0DD8-42FB-B2B6-24BA78FA862F}" type="parTrans" cxnId="{87C69590-22BE-42C2-8263-74C7D76D7119}">
      <dgm:prSet/>
      <dgm:spPr/>
      <dgm:t>
        <a:bodyPr/>
        <a:lstStyle/>
        <a:p>
          <a:endParaRPr lang="en-US"/>
        </a:p>
      </dgm:t>
    </dgm:pt>
    <dgm:pt modelId="{0F3380EB-2659-4DF8-8F0E-2ACB81681323}" type="sibTrans" cxnId="{87C69590-22BE-42C2-8263-74C7D76D7119}">
      <dgm:prSet/>
      <dgm:spPr/>
      <dgm:t>
        <a:bodyPr/>
        <a:lstStyle/>
        <a:p>
          <a:endParaRPr lang="en-US"/>
        </a:p>
      </dgm:t>
    </dgm:pt>
    <dgm:pt modelId="{B3983708-99CE-438C-96DE-6A34B8EBDF81}">
      <dgm:prSet/>
      <dgm:spPr/>
      <dgm:t>
        <a:bodyPr/>
        <a:lstStyle/>
        <a:p>
          <a:r>
            <a:rPr lang="en-US" dirty="0"/>
            <a:t>2000</a:t>
          </a:r>
          <a:br>
            <a:rPr lang="en-US" dirty="0"/>
          </a:br>
          <a:r>
            <a:rPr lang="en-US" dirty="0"/>
            <a:t>VAWA &amp; TVPRA</a:t>
          </a:r>
        </a:p>
      </dgm:t>
    </dgm:pt>
    <dgm:pt modelId="{ACE4128E-DB02-4345-B55C-AB1C8D75241C}" type="parTrans" cxnId="{23D138F7-CA65-4CAE-B1CA-CBAC8B9529C0}">
      <dgm:prSet/>
      <dgm:spPr/>
      <dgm:t>
        <a:bodyPr/>
        <a:lstStyle/>
        <a:p>
          <a:endParaRPr lang="en-US"/>
        </a:p>
      </dgm:t>
    </dgm:pt>
    <dgm:pt modelId="{42D9CB9B-9069-4551-AE23-45065E34CB0A}" type="sibTrans" cxnId="{23D138F7-CA65-4CAE-B1CA-CBAC8B9529C0}">
      <dgm:prSet/>
      <dgm:spPr/>
      <dgm:t>
        <a:bodyPr/>
        <a:lstStyle/>
        <a:p>
          <a:endParaRPr lang="en-US"/>
        </a:p>
      </dgm:t>
    </dgm:pt>
    <dgm:pt modelId="{84E13375-CDA1-4923-A970-7FD6D2A6AB41}">
      <dgm:prSet/>
      <dgm:spPr/>
      <dgm:t>
        <a:bodyPr/>
        <a:lstStyle/>
        <a:p>
          <a:endParaRPr lang="en-US" dirty="0"/>
        </a:p>
      </dgm:t>
    </dgm:pt>
    <dgm:pt modelId="{7C0897EF-2E9B-4794-8C18-0ED592771D2F}" type="parTrans" cxnId="{340F90DB-B28C-4BCA-A3C1-44154EE36E65}">
      <dgm:prSet/>
      <dgm:spPr/>
      <dgm:t>
        <a:bodyPr/>
        <a:lstStyle/>
        <a:p>
          <a:endParaRPr lang="en-US"/>
        </a:p>
      </dgm:t>
    </dgm:pt>
    <dgm:pt modelId="{0817F080-F169-4457-838A-80CB89FCCC39}" type="sibTrans" cxnId="{340F90DB-B28C-4BCA-A3C1-44154EE36E65}">
      <dgm:prSet/>
      <dgm:spPr/>
      <dgm:t>
        <a:bodyPr/>
        <a:lstStyle/>
        <a:p>
          <a:endParaRPr lang="en-US"/>
        </a:p>
      </dgm:t>
    </dgm:pt>
    <dgm:pt modelId="{D00F1CDA-2233-453C-8285-31574360448F}">
      <dgm:prSet/>
      <dgm:spPr/>
      <dgm:t>
        <a:bodyPr/>
        <a:lstStyle/>
        <a:p>
          <a:pPr>
            <a:buFont typeface="Arial" panose="020B0604020202020204" pitchFamily="34" charset="0"/>
            <a:buNone/>
          </a:pPr>
          <a:r>
            <a:rPr lang="en-US" dirty="0"/>
            <a:t>Expanded protections for victims of domestic violence; U and T visas for victims of crime and human trafficking (subsequent reauthorization)</a:t>
          </a:r>
        </a:p>
      </dgm:t>
    </dgm:pt>
    <dgm:pt modelId="{7B6D864C-3C3B-449B-92C9-C6B4DB2F56E0}" type="parTrans" cxnId="{7EF39AD3-AF24-4B6D-8400-EA4775DEEEFB}">
      <dgm:prSet/>
      <dgm:spPr/>
      <dgm:t>
        <a:bodyPr/>
        <a:lstStyle/>
        <a:p>
          <a:endParaRPr lang="en-US"/>
        </a:p>
      </dgm:t>
    </dgm:pt>
    <dgm:pt modelId="{7E8FC72F-24BB-4F8E-9CC3-26D241EDA294}" type="sibTrans" cxnId="{7EF39AD3-AF24-4B6D-8400-EA4775DEEEFB}">
      <dgm:prSet/>
      <dgm:spPr/>
      <dgm:t>
        <a:bodyPr/>
        <a:lstStyle/>
        <a:p>
          <a:endParaRPr lang="en-US"/>
        </a:p>
      </dgm:t>
    </dgm:pt>
    <dgm:pt modelId="{5F921152-9384-47DF-B8E9-E72D0C53A843}" type="pres">
      <dgm:prSet presAssocID="{63085546-7C7C-4B3E-ABEB-2669F1A65FB2}" presName="Name0" presStyleCnt="0">
        <dgm:presLayoutVars>
          <dgm:chMax/>
          <dgm:chPref/>
          <dgm:animLvl val="lvl"/>
        </dgm:presLayoutVars>
      </dgm:prSet>
      <dgm:spPr/>
    </dgm:pt>
    <dgm:pt modelId="{F8B36E6C-C1EF-4E5A-A571-AE18D31F25A7}" type="pres">
      <dgm:prSet presAssocID="{9DCEA5FC-4640-45AF-B712-7A4FD94AEF0D}" presName="composite" presStyleCnt="0"/>
      <dgm:spPr/>
    </dgm:pt>
    <dgm:pt modelId="{D8FDC703-BDCB-4076-9523-E30657D3FBEC}" type="pres">
      <dgm:prSet presAssocID="{9DCEA5FC-4640-45AF-B712-7A4FD94AEF0D}" presName="Parent1" presStyleLbl="alignNode1" presStyleIdx="0" presStyleCnt="9" custScaleX="119576" custScaleY="160978" custLinFactNeighborX="-4637" custLinFactNeighborY="1441">
        <dgm:presLayoutVars>
          <dgm:chMax val="1"/>
          <dgm:chPref val="1"/>
          <dgm:bulletEnabled val="1"/>
        </dgm:presLayoutVars>
      </dgm:prSet>
      <dgm:spPr/>
    </dgm:pt>
    <dgm:pt modelId="{E20F6FBA-79EE-464D-B80B-A2452E8154E8}" type="pres">
      <dgm:prSet presAssocID="{9DCEA5FC-4640-45AF-B712-7A4FD94AEF0D}" presName="Childtext1" presStyleLbl="revTx" presStyleIdx="0" presStyleCnt="9">
        <dgm:presLayoutVars>
          <dgm:chMax val="0"/>
          <dgm:chPref val="0"/>
          <dgm:bulletEnabled/>
        </dgm:presLayoutVars>
      </dgm:prSet>
      <dgm:spPr/>
    </dgm:pt>
    <dgm:pt modelId="{1E94F6A7-8DDE-4C87-A134-3E5F2C1ABE68}" type="pres">
      <dgm:prSet presAssocID="{9DCEA5FC-4640-45AF-B712-7A4FD94AEF0D}" presName="ConnectLine" presStyleLbl="sibTrans1D1" presStyleIdx="0" presStyleCnt="9"/>
      <dgm:spPr>
        <a:noFill/>
        <a:ln w="3175" cap="flat" cmpd="sng" algn="ctr">
          <a:solidFill>
            <a:schemeClr val="bg1">
              <a:lumMod val="75000"/>
            </a:schemeClr>
          </a:solidFill>
          <a:prstDash val="solid"/>
          <a:miter lim="800000"/>
        </a:ln>
        <a:effectLst/>
      </dgm:spPr>
    </dgm:pt>
    <dgm:pt modelId="{8EB8A2AD-C798-4FAE-A825-A5BF2B46E920}" type="pres">
      <dgm:prSet presAssocID="{9DCEA5FC-4640-45AF-B712-7A4FD94AEF0D}" presName="ConnectLineEnd" presStyleLbl="node1" presStyleIdx="0" presStyleCnt="9"/>
      <dgm:spPr>
        <a:prstGeom prst="diamond">
          <a:avLst/>
        </a:prstGeom>
      </dgm:spPr>
    </dgm:pt>
    <dgm:pt modelId="{A10B4A03-964D-4886-85C4-71A6954ABDCA}" type="pres">
      <dgm:prSet presAssocID="{9DCEA5FC-4640-45AF-B712-7A4FD94AEF0D}" presName="EmptyPane" presStyleCnt="0"/>
      <dgm:spPr/>
    </dgm:pt>
    <dgm:pt modelId="{B83DEA66-1806-4316-857B-546C6C0ABDBC}" type="pres">
      <dgm:prSet presAssocID="{0A99745B-BB5C-49B3-A782-8DB57641F6C9}" presName="spaceBetweenRectangles" presStyleLbl="fgAcc1" presStyleIdx="0" presStyleCnt="8"/>
      <dgm:spPr/>
    </dgm:pt>
    <dgm:pt modelId="{02729628-BF65-48E9-9810-7D4F7F2E81FF}" type="pres">
      <dgm:prSet presAssocID="{096A9AF0-0DAE-4EB3-B448-4501DA034F4A}" presName="composite" presStyleCnt="0"/>
      <dgm:spPr/>
    </dgm:pt>
    <dgm:pt modelId="{DF8C3026-7247-4C69-87F8-5D5E7C9A3FD0}" type="pres">
      <dgm:prSet presAssocID="{096A9AF0-0DAE-4EB3-B448-4501DA034F4A}" presName="Parent1" presStyleLbl="alignNode1" presStyleIdx="1" presStyleCnt="9" custScaleX="131200" custLinFactNeighborX="-21339" custLinFactNeighborY="7222">
        <dgm:presLayoutVars>
          <dgm:chMax val="1"/>
          <dgm:chPref val="1"/>
          <dgm:bulletEnabled val="1"/>
        </dgm:presLayoutVars>
      </dgm:prSet>
      <dgm:spPr/>
    </dgm:pt>
    <dgm:pt modelId="{B8BEE52E-BB32-4A29-889D-98418E8AEC2C}" type="pres">
      <dgm:prSet presAssocID="{096A9AF0-0DAE-4EB3-B448-4501DA034F4A}" presName="Childtext1" presStyleLbl="revTx" presStyleIdx="1" presStyleCnt="9">
        <dgm:presLayoutVars>
          <dgm:chMax val="0"/>
          <dgm:chPref val="0"/>
          <dgm:bulletEnabled/>
        </dgm:presLayoutVars>
      </dgm:prSet>
      <dgm:spPr/>
    </dgm:pt>
    <dgm:pt modelId="{A24ACEDC-53F3-4F4F-ADA4-A1B743D31A1C}" type="pres">
      <dgm:prSet presAssocID="{096A9AF0-0DAE-4EB3-B448-4501DA034F4A}" presName="ConnectLine" presStyleLbl="sibTrans1D1" presStyleIdx="1" presStyleCnt="9"/>
      <dgm:spPr>
        <a:noFill/>
        <a:ln w="3175" cap="flat" cmpd="sng" algn="ctr">
          <a:solidFill>
            <a:schemeClr val="bg1">
              <a:lumMod val="75000"/>
            </a:schemeClr>
          </a:solidFill>
          <a:prstDash val="solid"/>
          <a:miter lim="800000"/>
        </a:ln>
        <a:effectLst/>
      </dgm:spPr>
    </dgm:pt>
    <dgm:pt modelId="{ED452210-013D-4950-8789-E67FF76A5191}" type="pres">
      <dgm:prSet presAssocID="{096A9AF0-0DAE-4EB3-B448-4501DA034F4A}" presName="ConnectLineEnd" presStyleLbl="node1" presStyleIdx="1" presStyleCnt="9"/>
      <dgm:spPr>
        <a:prstGeom prst="diamond">
          <a:avLst/>
        </a:prstGeom>
      </dgm:spPr>
    </dgm:pt>
    <dgm:pt modelId="{3C3A719C-9A3D-45A5-AF6C-44CB2262FFED}" type="pres">
      <dgm:prSet presAssocID="{096A9AF0-0DAE-4EB3-B448-4501DA034F4A}" presName="EmptyPane" presStyleCnt="0"/>
      <dgm:spPr/>
    </dgm:pt>
    <dgm:pt modelId="{740E9D1E-0907-4886-B962-E6A42470EA9E}" type="pres">
      <dgm:prSet presAssocID="{6B0D7DA9-E6ED-4137-9716-F48BF62327A8}" presName="spaceBetweenRectangles" presStyleLbl="fgAcc1" presStyleIdx="1" presStyleCnt="8"/>
      <dgm:spPr/>
    </dgm:pt>
    <dgm:pt modelId="{65AA0B6E-245D-4872-981C-37F4EBA3AF9C}" type="pres">
      <dgm:prSet presAssocID="{CA6B1BA0-B2FC-48AD-8EDA-F4AAA4AF2782}" presName="composite" presStyleCnt="0"/>
      <dgm:spPr/>
    </dgm:pt>
    <dgm:pt modelId="{80232FD9-5E8C-4C69-B2DA-83D44EDF19CF}" type="pres">
      <dgm:prSet presAssocID="{CA6B1BA0-B2FC-48AD-8EDA-F4AAA4AF2782}" presName="Parent1" presStyleLbl="alignNode1" presStyleIdx="2" presStyleCnt="9" custScaleX="139174" custScaleY="141282" custLinFactNeighborX="-24202" custLinFactNeighborY="1441">
        <dgm:presLayoutVars>
          <dgm:chMax val="1"/>
          <dgm:chPref val="1"/>
          <dgm:bulletEnabled val="1"/>
        </dgm:presLayoutVars>
      </dgm:prSet>
      <dgm:spPr/>
    </dgm:pt>
    <dgm:pt modelId="{DF1E9D22-47D4-4C5C-A257-E840FAA8C83A}" type="pres">
      <dgm:prSet presAssocID="{CA6B1BA0-B2FC-48AD-8EDA-F4AAA4AF2782}" presName="Childtext1" presStyleLbl="revTx" presStyleIdx="2" presStyleCnt="9">
        <dgm:presLayoutVars>
          <dgm:chMax val="0"/>
          <dgm:chPref val="0"/>
          <dgm:bulletEnabled/>
        </dgm:presLayoutVars>
      </dgm:prSet>
      <dgm:spPr/>
    </dgm:pt>
    <dgm:pt modelId="{92880EB9-9372-4E08-BB3E-D5E2CB324333}" type="pres">
      <dgm:prSet presAssocID="{CA6B1BA0-B2FC-48AD-8EDA-F4AAA4AF2782}" presName="ConnectLine" presStyleLbl="sibTrans1D1" presStyleIdx="2" presStyleCnt="9"/>
      <dgm:spPr>
        <a:noFill/>
        <a:ln w="3175" cap="flat" cmpd="sng" algn="ctr">
          <a:solidFill>
            <a:schemeClr val="bg1">
              <a:lumMod val="75000"/>
            </a:schemeClr>
          </a:solidFill>
          <a:prstDash val="solid"/>
          <a:miter lim="800000"/>
        </a:ln>
        <a:effectLst/>
      </dgm:spPr>
    </dgm:pt>
    <dgm:pt modelId="{D7FE156B-76E4-4ED6-9666-E3256FB28C4F}" type="pres">
      <dgm:prSet presAssocID="{CA6B1BA0-B2FC-48AD-8EDA-F4AAA4AF2782}" presName="ConnectLineEnd" presStyleLbl="node1" presStyleIdx="2" presStyleCnt="9"/>
      <dgm:spPr>
        <a:prstGeom prst="diamond">
          <a:avLst/>
        </a:prstGeom>
      </dgm:spPr>
    </dgm:pt>
    <dgm:pt modelId="{67442576-64D6-41B0-B604-3949681A3248}" type="pres">
      <dgm:prSet presAssocID="{CA6B1BA0-B2FC-48AD-8EDA-F4AAA4AF2782}" presName="EmptyPane" presStyleCnt="0"/>
      <dgm:spPr/>
    </dgm:pt>
    <dgm:pt modelId="{78779B33-F697-45A1-8947-238C6735CAD7}" type="pres">
      <dgm:prSet presAssocID="{39FB540D-D808-4040-9A37-0AC474C0212F}" presName="spaceBetweenRectangles" presStyleLbl="fgAcc1" presStyleIdx="2" presStyleCnt="8"/>
      <dgm:spPr/>
    </dgm:pt>
    <dgm:pt modelId="{7E52F4CE-F4E0-4771-BB16-4DEE741514C7}" type="pres">
      <dgm:prSet presAssocID="{212ADAAB-D5CB-4BBC-8DAF-7340FD334994}" presName="composite" presStyleCnt="0"/>
      <dgm:spPr/>
    </dgm:pt>
    <dgm:pt modelId="{8DBE84BD-A0B9-479B-AE95-04F7EA15E9E9}" type="pres">
      <dgm:prSet presAssocID="{212ADAAB-D5CB-4BBC-8DAF-7340FD334994}" presName="Parent1" presStyleLbl="alignNode1" presStyleIdx="3" presStyleCnt="9" custScaleX="124835" custScaleY="150275" custLinFactNeighborX="-14551" custLinFactNeighborY="-5347">
        <dgm:presLayoutVars>
          <dgm:chMax val="1"/>
          <dgm:chPref val="1"/>
          <dgm:bulletEnabled val="1"/>
        </dgm:presLayoutVars>
      </dgm:prSet>
      <dgm:spPr/>
    </dgm:pt>
    <dgm:pt modelId="{0E2E4126-B6A8-45C5-B2C7-2C06AD6E18E7}" type="pres">
      <dgm:prSet presAssocID="{212ADAAB-D5CB-4BBC-8DAF-7340FD334994}" presName="Childtext1" presStyleLbl="revTx" presStyleIdx="3" presStyleCnt="9">
        <dgm:presLayoutVars>
          <dgm:chMax val="0"/>
          <dgm:chPref val="0"/>
          <dgm:bulletEnabled/>
        </dgm:presLayoutVars>
      </dgm:prSet>
      <dgm:spPr/>
    </dgm:pt>
    <dgm:pt modelId="{B02DD85E-7A61-4DD2-A857-0D2584C55ACD}" type="pres">
      <dgm:prSet presAssocID="{212ADAAB-D5CB-4BBC-8DAF-7340FD334994}" presName="ConnectLine" presStyleLbl="sibTrans1D1" presStyleIdx="3" presStyleCnt="9"/>
      <dgm:spPr>
        <a:noFill/>
        <a:ln w="3175" cap="flat" cmpd="sng" algn="ctr">
          <a:solidFill>
            <a:schemeClr val="bg1">
              <a:lumMod val="75000"/>
            </a:schemeClr>
          </a:solidFill>
          <a:prstDash val="solid"/>
          <a:miter lim="800000"/>
        </a:ln>
        <a:effectLst/>
      </dgm:spPr>
    </dgm:pt>
    <dgm:pt modelId="{757D6E7A-7B8C-43BB-9A7E-6BCB0BB03C8B}" type="pres">
      <dgm:prSet presAssocID="{212ADAAB-D5CB-4BBC-8DAF-7340FD334994}" presName="ConnectLineEnd" presStyleLbl="node1" presStyleIdx="3" presStyleCnt="9"/>
      <dgm:spPr>
        <a:prstGeom prst="diamond">
          <a:avLst/>
        </a:prstGeom>
      </dgm:spPr>
    </dgm:pt>
    <dgm:pt modelId="{F4EF4540-492F-432D-AEDA-0F6BBA74C599}" type="pres">
      <dgm:prSet presAssocID="{212ADAAB-D5CB-4BBC-8DAF-7340FD334994}" presName="EmptyPane" presStyleCnt="0"/>
      <dgm:spPr/>
    </dgm:pt>
    <dgm:pt modelId="{89279970-407F-423B-855F-579F6A86591A}" type="pres">
      <dgm:prSet presAssocID="{AB2787E4-2A8B-428D-A4AE-2B14DCFFC4E7}" presName="spaceBetweenRectangles" presStyleLbl="fgAcc1" presStyleIdx="3" presStyleCnt="8"/>
      <dgm:spPr/>
    </dgm:pt>
    <dgm:pt modelId="{B74106EF-40E4-4688-8CE6-3622E17E04AC}" type="pres">
      <dgm:prSet presAssocID="{B2D0D2A2-4092-4663-8F13-E773E2AC7768}" presName="composite" presStyleCnt="0"/>
      <dgm:spPr/>
    </dgm:pt>
    <dgm:pt modelId="{730C9324-248C-4D9E-8902-B143CD065340}" type="pres">
      <dgm:prSet presAssocID="{B2D0D2A2-4092-4663-8F13-E773E2AC7768}" presName="Parent1" presStyleLbl="alignNode1" presStyleIdx="4" presStyleCnt="9" custScaleX="140783" custScaleY="157513">
        <dgm:presLayoutVars>
          <dgm:chMax val="1"/>
          <dgm:chPref val="1"/>
          <dgm:bulletEnabled val="1"/>
        </dgm:presLayoutVars>
      </dgm:prSet>
      <dgm:spPr/>
    </dgm:pt>
    <dgm:pt modelId="{9FD1BF39-B590-4D04-9F78-2D6F28946878}" type="pres">
      <dgm:prSet presAssocID="{B2D0D2A2-4092-4663-8F13-E773E2AC7768}" presName="Childtext1" presStyleLbl="revTx" presStyleIdx="4" presStyleCnt="9">
        <dgm:presLayoutVars>
          <dgm:chMax val="0"/>
          <dgm:chPref val="0"/>
          <dgm:bulletEnabled/>
        </dgm:presLayoutVars>
      </dgm:prSet>
      <dgm:spPr/>
    </dgm:pt>
    <dgm:pt modelId="{AA8089DE-BFF0-4EBE-AA5C-297B66084AF4}" type="pres">
      <dgm:prSet presAssocID="{B2D0D2A2-4092-4663-8F13-E773E2AC7768}" presName="ConnectLine" presStyleLbl="sibTrans1D1" presStyleIdx="4" presStyleCnt="9"/>
      <dgm:spPr>
        <a:noFill/>
        <a:ln w="12700" cap="flat" cmpd="sng" algn="ctr">
          <a:solidFill>
            <a:schemeClr val="accent1">
              <a:hueOff val="0"/>
              <a:satOff val="0"/>
              <a:lumOff val="0"/>
              <a:alphaOff val="0"/>
            </a:schemeClr>
          </a:solidFill>
          <a:prstDash val="dash"/>
          <a:miter lim="800000"/>
        </a:ln>
        <a:effectLst/>
      </dgm:spPr>
    </dgm:pt>
    <dgm:pt modelId="{DD70308D-4E35-4D50-9C30-31CED8D2F16A}" type="pres">
      <dgm:prSet presAssocID="{B2D0D2A2-4092-4663-8F13-E773E2AC7768}" presName="ConnectLineEnd" presStyleLbl="node1" presStyleIdx="4" presStyleCnt="9"/>
      <dgm:spPr/>
    </dgm:pt>
    <dgm:pt modelId="{0D70B79F-2C56-427E-B2B7-53742012A0D1}" type="pres">
      <dgm:prSet presAssocID="{B2D0D2A2-4092-4663-8F13-E773E2AC7768}" presName="EmptyPane" presStyleCnt="0"/>
      <dgm:spPr/>
    </dgm:pt>
    <dgm:pt modelId="{A7DB5844-F5F2-47D4-B0BA-3AA0C0B1F4F7}" type="pres">
      <dgm:prSet presAssocID="{3603FD3D-0E0E-48B2-BC5E-6C44D0AA266C}" presName="spaceBetweenRectangles" presStyleLbl="fgAcc1" presStyleIdx="4" presStyleCnt="8"/>
      <dgm:spPr/>
    </dgm:pt>
    <dgm:pt modelId="{CC79B470-F572-4BBF-957C-EA684C2A3E52}" type="pres">
      <dgm:prSet presAssocID="{D7E50BE4-0D2D-41C3-BAEB-7D005122176B}" presName="composite" presStyleCnt="0"/>
      <dgm:spPr/>
    </dgm:pt>
    <dgm:pt modelId="{615A4B7A-2145-4E01-9C8E-B017CDE9432C}" type="pres">
      <dgm:prSet presAssocID="{D7E50BE4-0D2D-41C3-BAEB-7D005122176B}" presName="Parent1" presStyleLbl="alignNode1" presStyleIdx="5" presStyleCnt="9">
        <dgm:presLayoutVars>
          <dgm:chMax val="1"/>
          <dgm:chPref val="1"/>
          <dgm:bulletEnabled val="1"/>
        </dgm:presLayoutVars>
      </dgm:prSet>
      <dgm:spPr/>
    </dgm:pt>
    <dgm:pt modelId="{47B2BBDD-C0E2-4DF9-82E5-0E2610DECC21}" type="pres">
      <dgm:prSet presAssocID="{D7E50BE4-0D2D-41C3-BAEB-7D005122176B}" presName="Childtext1" presStyleLbl="revTx" presStyleIdx="5" presStyleCnt="9">
        <dgm:presLayoutVars>
          <dgm:chMax val="0"/>
          <dgm:chPref val="0"/>
          <dgm:bulletEnabled/>
        </dgm:presLayoutVars>
      </dgm:prSet>
      <dgm:spPr/>
    </dgm:pt>
    <dgm:pt modelId="{0040957C-797F-4EBF-93BF-26760F36EEE8}" type="pres">
      <dgm:prSet presAssocID="{D7E50BE4-0D2D-41C3-BAEB-7D005122176B}" presName="ConnectLine" presStyleLbl="sibTrans1D1" presStyleIdx="5" presStyleCnt="9"/>
      <dgm:spPr>
        <a:noFill/>
        <a:ln w="12700" cap="flat" cmpd="sng" algn="ctr">
          <a:solidFill>
            <a:schemeClr val="accent1">
              <a:hueOff val="0"/>
              <a:satOff val="0"/>
              <a:lumOff val="0"/>
              <a:alphaOff val="0"/>
            </a:schemeClr>
          </a:solidFill>
          <a:prstDash val="dash"/>
          <a:miter lim="800000"/>
        </a:ln>
        <a:effectLst/>
      </dgm:spPr>
    </dgm:pt>
    <dgm:pt modelId="{FB2719AC-B825-480F-839C-786CD2F31DB9}" type="pres">
      <dgm:prSet presAssocID="{D7E50BE4-0D2D-41C3-BAEB-7D005122176B}" presName="ConnectLineEnd" presStyleLbl="node1" presStyleIdx="5" presStyleCnt="9"/>
      <dgm:spPr/>
    </dgm:pt>
    <dgm:pt modelId="{C5ED0467-505B-4DA9-8D79-1EF8D21962E3}" type="pres">
      <dgm:prSet presAssocID="{D7E50BE4-0D2D-41C3-BAEB-7D005122176B}" presName="EmptyPane" presStyleCnt="0"/>
      <dgm:spPr/>
    </dgm:pt>
    <dgm:pt modelId="{D393AFFD-ADBC-4AE0-B3F9-559E82A9F94D}" type="pres">
      <dgm:prSet presAssocID="{7274A37F-E5A4-460F-A327-E161DF1DB8A3}" presName="spaceBetweenRectangles" presStyleLbl="fgAcc1" presStyleIdx="5" presStyleCnt="8"/>
      <dgm:spPr/>
    </dgm:pt>
    <dgm:pt modelId="{F0DCE00A-DA30-4DF8-BEF7-11387A57435F}" type="pres">
      <dgm:prSet presAssocID="{A4123161-872F-4DE5-9FF3-9616151E654D}" presName="composite" presStyleCnt="0"/>
      <dgm:spPr/>
    </dgm:pt>
    <dgm:pt modelId="{973D3298-A89A-4D26-A917-7C2DAAAEBF60}" type="pres">
      <dgm:prSet presAssocID="{A4123161-872F-4DE5-9FF3-9616151E654D}" presName="Parent1" presStyleLbl="alignNode1" presStyleIdx="6" presStyleCnt="9" custScaleX="157236" custScaleY="152533">
        <dgm:presLayoutVars>
          <dgm:chMax val="1"/>
          <dgm:chPref val="1"/>
          <dgm:bulletEnabled val="1"/>
        </dgm:presLayoutVars>
      </dgm:prSet>
      <dgm:spPr/>
    </dgm:pt>
    <dgm:pt modelId="{F47284E0-7DE3-44B9-B5B9-5EFB299C6469}" type="pres">
      <dgm:prSet presAssocID="{A4123161-872F-4DE5-9FF3-9616151E654D}" presName="Childtext1" presStyleLbl="revTx" presStyleIdx="6" presStyleCnt="9">
        <dgm:presLayoutVars>
          <dgm:chMax val="0"/>
          <dgm:chPref val="0"/>
          <dgm:bulletEnabled/>
        </dgm:presLayoutVars>
      </dgm:prSet>
      <dgm:spPr/>
    </dgm:pt>
    <dgm:pt modelId="{23354456-A7F4-4A80-BF68-DD808B33AB15}" type="pres">
      <dgm:prSet presAssocID="{A4123161-872F-4DE5-9FF3-9616151E654D}" presName="ConnectLine" presStyleLbl="sibTrans1D1" presStyleIdx="6" presStyleCnt="9"/>
      <dgm:spPr>
        <a:noFill/>
        <a:ln w="12700" cap="flat" cmpd="sng" algn="ctr">
          <a:solidFill>
            <a:schemeClr val="accent1">
              <a:hueOff val="0"/>
              <a:satOff val="0"/>
              <a:lumOff val="0"/>
              <a:alphaOff val="0"/>
            </a:schemeClr>
          </a:solidFill>
          <a:prstDash val="dash"/>
          <a:miter lim="800000"/>
        </a:ln>
        <a:effectLst/>
      </dgm:spPr>
    </dgm:pt>
    <dgm:pt modelId="{5DB90F73-9EF7-4BD3-984D-B6E23F23765C}" type="pres">
      <dgm:prSet presAssocID="{A4123161-872F-4DE5-9FF3-9616151E654D}" presName="ConnectLineEnd" presStyleLbl="node1" presStyleIdx="6" presStyleCnt="9"/>
      <dgm:spPr/>
    </dgm:pt>
    <dgm:pt modelId="{5E4CE039-AEB8-4742-8183-A8A52982EB43}" type="pres">
      <dgm:prSet presAssocID="{A4123161-872F-4DE5-9FF3-9616151E654D}" presName="EmptyPane" presStyleCnt="0"/>
      <dgm:spPr/>
    </dgm:pt>
    <dgm:pt modelId="{1D35A680-E40D-4C1B-8F3E-AA9AE6AA6FB6}" type="pres">
      <dgm:prSet presAssocID="{43B8C3EB-8FC6-4B7D-9AF6-758635D12179}" presName="spaceBetweenRectangles" presStyleLbl="fgAcc1" presStyleIdx="6" presStyleCnt="8"/>
      <dgm:spPr/>
    </dgm:pt>
    <dgm:pt modelId="{0EACD45C-15F4-452C-A4CF-EEED19E56E26}" type="pres">
      <dgm:prSet presAssocID="{34A5A614-2D63-44D4-869C-A25751BC6AC3}" presName="composite" presStyleCnt="0"/>
      <dgm:spPr/>
    </dgm:pt>
    <dgm:pt modelId="{1670EDD5-902F-43AF-9F23-9A9808D33389}" type="pres">
      <dgm:prSet presAssocID="{34A5A614-2D63-44D4-869C-A25751BC6AC3}" presName="Parent1" presStyleLbl="alignNode1" presStyleIdx="7" presStyleCnt="9" custLinFactNeighborX="-15034" custLinFactNeighborY="7222">
        <dgm:presLayoutVars>
          <dgm:chMax val="1"/>
          <dgm:chPref val="1"/>
          <dgm:bulletEnabled val="1"/>
        </dgm:presLayoutVars>
      </dgm:prSet>
      <dgm:spPr/>
    </dgm:pt>
    <dgm:pt modelId="{8D6C15B8-4AD4-43C1-AD7E-694E359B186C}" type="pres">
      <dgm:prSet presAssocID="{34A5A614-2D63-44D4-869C-A25751BC6AC3}" presName="Childtext1" presStyleLbl="revTx" presStyleIdx="7" presStyleCnt="9">
        <dgm:presLayoutVars>
          <dgm:chMax val="0"/>
          <dgm:chPref val="0"/>
          <dgm:bulletEnabled/>
        </dgm:presLayoutVars>
      </dgm:prSet>
      <dgm:spPr/>
    </dgm:pt>
    <dgm:pt modelId="{33534749-66C4-4DCA-B800-C3C961C61A72}" type="pres">
      <dgm:prSet presAssocID="{34A5A614-2D63-44D4-869C-A25751BC6AC3}" presName="ConnectLine" presStyleLbl="sibTrans1D1" presStyleIdx="7" presStyleCnt="9"/>
      <dgm:spPr>
        <a:noFill/>
        <a:ln w="12700" cap="flat" cmpd="sng" algn="ctr">
          <a:solidFill>
            <a:schemeClr val="accent1">
              <a:hueOff val="0"/>
              <a:satOff val="0"/>
              <a:lumOff val="0"/>
              <a:alphaOff val="0"/>
            </a:schemeClr>
          </a:solidFill>
          <a:prstDash val="dash"/>
          <a:miter lim="800000"/>
        </a:ln>
        <a:effectLst/>
      </dgm:spPr>
    </dgm:pt>
    <dgm:pt modelId="{AC5B5DF6-2F76-4407-9997-F1EC56A4FD13}" type="pres">
      <dgm:prSet presAssocID="{34A5A614-2D63-44D4-869C-A25751BC6AC3}" presName="ConnectLineEnd" presStyleLbl="node1" presStyleIdx="7" presStyleCnt="9"/>
      <dgm:spPr/>
    </dgm:pt>
    <dgm:pt modelId="{AC379CDA-A135-4BE7-A21E-46AE6381E5FE}" type="pres">
      <dgm:prSet presAssocID="{34A5A614-2D63-44D4-869C-A25751BC6AC3}" presName="EmptyPane" presStyleCnt="0"/>
      <dgm:spPr/>
    </dgm:pt>
    <dgm:pt modelId="{D7D13494-335A-47F0-8240-F5A0E3432B09}" type="pres">
      <dgm:prSet presAssocID="{14409C79-B7F2-4F32-9A2A-D3934FD72EA7}" presName="spaceBetweenRectangles" presStyleLbl="fgAcc1" presStyleIdx="7" presStyleCnt="8"/>
      <dgm:spPr/>
    </dgm:pt>
    <dgm:pt modelId="{6648BF9E-BD8B-410F-8171-5698D688D63F}" type="pres">
      <dgm:prSet presAssocID="{B3983708-99CE-438C-96DE-6A34B8EBDF81}" presName="composite" presStyleCnt="0"/>
      <dgm:spPr/>
    </dgm:pt>
    <dgm:pt modelId="{1372B6C7-E70B-43F3-8B1C-F9B1AC594FED}" type="pres">
      <dgm:prSet presAssocID="{B3983708-99CE-438C-96DE-6A34B8EBDF81}" presName="Parent1" presStyleLbl="alignNode1" presStyleIdx="8" presStyleCnt="9" custLinFactNeighborX="-14596" custLinFactNeighborY="8713">
        <dgm:presLayoutVars>
          <dgm:chMax val="1"/>
          <dgm:chPref val="1"/>
          <dgm:bulletEnabled val="1"/>
        </dgm:presLayoutVars>
      </dgm:prSet>
      <dgm:spPr/>
    </dgm:pt>
    <dgm:pt modelId="{553C8E19-E6A9-47BB-B9CD-69EA945AF482}" type="pres">
      <dgm:prSet presAssocID="{B3983708-99CE-438C-96DE-6A34B8EBDF81}" presName="Childtext1" presStyleLbl="revTx" presStyleIdx="8" presStyleCnt="9">
        <dgm:presLayoutVars>
          <dgm:chMax val="0"/>
          <dgm:chPref val="0"/>
          <dgm:bulletEnabled/>
        </dgm:presLayoutVars>
      </dgm:prSet>
      <dgm:spPr/>
    </dgm:pt>
    <dgm:pt modelId="{6AE9CE7E-103D-4E58-85AC-177AFB829E2A}" type="pres">
      <dgm:prSet presAssocID="{B3983708-99CE-438C-96DE-6A34B8EBDF81}" presName="ConnectLine" presStyleLbl="sibTrans1D1" presStyleIdx="8" presStyleCnt="9"/>
      <dgm:spPr>
        <a:noFill/>
        <a:ln w="12700" cap="flat" cmpd="sng" algn="ctr">
          <a:solidFill>
            <a:schemeClr val="accent1">
              <a:hueOff val="0"/>
              <a:satOff val="0"/>
              <a:lumOff val="0"/>
              <a:alphaOff val="0"/>
            </a:schemeClr>
          </a:solidFill>
          <a:prstDash val="dash"/>
          <a:miter lim="800000"/>
        </a:ln>
        <a:effectLst/>
      </dgm:spPr>
    </dgm:pt>
    <dgm:pt modelId="{95652ADC-9F49-4270-91AB-E656E3039283}" type="pres">
      <dgm:prSet presAssocID="{B3983708-99CE-438C-96DE-6A34B8EBDF81}" presName="ConnectLineEnd" presStyleLbl="node1" presStyleIdx="8" presStyleCnt="9"/>
      <dgm:spPr/>
    </dgm:pt>
    <dgm:pt modelId="{901318C7-B29B-47F0-A03E-1B27ED484EC3}" type="pres">
      <dgm:prSet presAssocID="{B3983708-99CE-438C-96DE-6A34B8EBDF81}" presName="EmptyPane" presStyleCnt="0"/>
      <dgm:spPr/>
    </dgm:pt>
  </dgm:ptLst>
  <dgm:cxnLst>
    <dgm:cxn modelId="{4CAB7601-8A70-4E6B-8AD7-C3383B8F58AB}" type="presOf" srcId="{92921081-529B-4D1C-83A4-C416BB4C5224}" destId="{B8BEE52E-BB32-4A29-889D-98418E8AEC2C}" srcOrd="0" destOrd="0" presId="urn:microsoft.com/office/officeart/2016/7/layout/HexagonTimeline"/>
    <dgm:cxn modelId="{C201B217-5086-41FE-9E61-C15AF3FDB844}" type="presOf" srcId="{9DCEA5FC-4640-45AF-B712-7A4FD94AEF0D}" destId="{D8FDC703-BDCB-4076-9523-E30657D3FBEC}" srcOrd="0" destOrd="0" presId="urn:microsoft.com/office/officeart/2016/7/layout/HexagonTimeline"/>
    <dgm:cxn modelId="{71E3841C-AFA3-46DE-9D74-4357F092DAF5}" type="presOf" srcId="{234B945A-1B86-4A97-8F32-452F309EED94}" destId="{8D6C15B8-4AD4-43C1-AD7E-694E359B186C}" srcOrd="0" destOrd="0" presId="urn:microsoft.com/office/officeart/2016/7/layout/HexagonTimeline"/>
    <dgm:cxn modelId="{26C83D2C-564C-46A8-B2DF-6A41E0CD5DC0}" type="presOf" srcId="{D7E50BE4-0D2D-41C3-BAEB-7D005122176B}" destId="{615A4B7A-2145-4E01-9C8E-B017CDE9432C}" srcOrd="0" destOrd="0" presId="urn:microsoft.com/office/officeart/2016/7/layout/HexagonTimeline"/>
    <dgm:cxn modelId="{F8A4C73C-DC9E-4340-B116-91145C424F8D}" type="presOf" srcId="{B2D0D2A2-4092-4663-8F13-E773E2AC7768}" destId="{730C9324-248C-4D9E-8902-B143CD065340}" srcOrd="0" destOrd="0" presId="urn:microsoft.com/office/officeart/2016/7/layout/HexagonTimeline"/>
    <dgm:cxn modelId="{F4D40A45-186A-4B67-A154-BCF0A11525F3}" type="presOf" srcId="{B3983708-99CE-438C-96DE-6A34B8EBDF81}" destId="{1372B6C7-E70B-43F3-8B1C-F9B1AC594FED}" srcOrd="0" destOrd="0" presId="urn:microsoft.com/office/officeart/2016/7/layout/HexagonTimeline"/>
    <dgm:cxn modelId="{1B50EE4E-3826-444E-8B9D-5F67F469E452}" type="presOf" srcId="{2AEE5C11-34AE-4EB7-8907-9BED418EA471}" destId="{0E2E4126-B6A8-45C5-B2C7-2C06AD6E18E7}" srcOrd="0" destOrd="0" presId="urn:microsoft.com/office/officeart/2016/7/layout/HexagonTimeline"/>
    <dgm:cxn modelId="{24A8F052-3377-4BA4-8C62-CCF5039C85D7}" srcId="{CA6B1BA0-B2FC-48AD-8EDA-F4AAA4AF2782}" destId="{3CB04A44-4013-4CA7-90FD-29AFC3C15E37}" srcOrd="0" destOrd="0" parTransId="{ECEE936A-E3CC-4209-BECC-1CD0C85A2B72}" sibTransId="{D7A8F7A0-47A3-4464-B3B7-E0806DF46627}"/>
    <dgm:cxn modelId="{576DFF54-BAD0-4464-928B-2A0F984AD12C}" type="presOf" srcId="{3CB04A44-4013-4CA7-90FD-29AFC3C15E37}" destId="{DF1E9D22-47D4-4C5C-A257-E840FAA8C83A}" srcOrd="0" destOrd="0" presId="urn:microsoft.com/office/officeart/2016/7/layout/HexagonTimeline"/>
    <dgm:cxn modelId="{E7414E58-432B-44EC-9064-1133FB735B78}" srcId="{63085546-7C7C-4B3E-ABEB-2669F1A65FB2}" destId="{34A5A614-2D63-44D4-869C-A25751BC6AC3}" srcOrd="7" destOrd="0" parTransId="{0E080539-AD07-4D59-BEB6-9C8CB1B5263E}" sibTransId="{14409C79-B7F2-4F32-9A2A-D3934FD72EA7}"/>
    <dgm:cxn modelId="{39A11E5C-7A57-4117-A6DF-36000C29509C}" srcId="{9DCEA5FC-4640-45AF-B712-7A4FD94AEF0D}" destId="{831701CF-77C7-46C0-A913-8CC39517BAB8}" srcOrd="0" destOrd="0" parTransId="{13FBC60D-3EA6-4496-BA97-C1AE8C7F8961}" sibTransId="{75156CDF-E17B-4DAD-AE37-EA44D7F37090}"/>
    <dgm:cxn modelId="{DD687B5C-28C8-4088-99B8-D375C5FDAE4A}" srcId="{212ADAAB-D5CB-4BBC-8DAF-7340FD334994}" destId="{2AEE5C11-34AE-4EB7-8907-9BED418EA471}" srcOrd="0" destOrd="0" parTransId="{2E14AD1F-C7EA-45AE-ADC0-0EE92A6516CB}" sibTransId="{F36FDDA0-6B91-47CB-8114-B6F076E55FC8}"/>
    <dgm:cxn modelId="{25E25267-F3D8-4F72-A0C8-3EBA85AA67A9}" srcId="{B2D0D2A2-4092-4663-8F13-E773E2AC7768}" destId="{6ED024F9-9003-40B7-A917-BC284747C6E2}" srcOrd="0" destOrd="0" parTransId="{95E51287-079D-4322-B73C-F6476238C17C}" sibTransId="{373EF5CF-BD51-4846-8DBC-A80D307B5335}"/>
    <dgm:cxn modelId="{DBD99269-D7F7-4B47-B17B-A5AE402751D9}" srcId="{63085546-7C7C-4B3E-ABEB-2669F1A65FB2}" destId="{9DCEA5FC-4640-45AF-B712-7A4FD94AEF0D}" srcOrd="0" destOrd="0" parTransId="{929A5FD9-0612-4B79-9B59-C3C36D34A069}" sibTransId="{0A99745B-BB5C-49B3-A782-8DB57641F6C9}"/>
    <dgm:cxn modelId="{B093956A-D812-4783-B593-FBA7C665D75C}" type="presOf" srcId="{096A9AF0-0DAE-4EB3-B448-4501DA034F4A}" destId="{DF8C3026-7247-4C69-87F8-5D5E7C9A3FD0}" srcOrd="0" destOrd="0" presId="urn:microsoft.com/office/officeart/2016/7/layout/HexagonTimeline"/>
    <dgm:cxn modelId="{C8C7266C-2A0C-476A-85B3-F12BE2521F4C}" srcId="{63085546-7C7C-4B3E-ABEB-2669F1A65FB2}" destId="{212ADAAB-D5CB-4BBC-8DAF-7340FD334994}" srcOrd="3" destOrd="0" parTransId="{45F6D312-A686-491E-95E3-EFB9640CC472}" sibTransId="{AB2787E4-2A8B-428D-A4AE-2B14DCFFC4E7}"/>
    <dgm:cxn modelId="{A5A6E270-E1C8-4B93-BA2E-EF582323A79C}" type="presOf" srcId="{6ED024F9-9003-40B7-A917-BC284747C6E2}" destId="{9FD1BF39-B590-4D04-9F78-2D6F28946878}" srcOrd="0" destOrd="0" presId="urn:microsoft.com/office/officeart/2016/7/layout/HexagonTimeline"/>
    <dgm:cxn modelId="{431E3D75-76FB-45C9-9DF3-CE328819051C}" type="presOf" srcId="{34A5A614-2D63-44D4-869C-A25751BC6AC3}" destId="{1670EDD5-902F-43AF-9F23-9A9808D33389}" srcOrd="0" destOrd="0" presId="urn:microsoft.com/office/officeart/2016/7/layout/HexagonTimeline"/>
    <dgm:cxn modelId="{98E9B67B-4770-4B9C-8C7C-B01F7D1F6A76}" srcId="{D7E50BE4-0D2D-41C3-BAEB-7D005122176B}" destId="{03B40C11-323B-4210-9080-A89D7ABF61C0}" srcOrd="0" destOrd="0" parTransId="{8F38346D-2A85-4164-916B-23BCBE2CF5F4}" sibTransId="{9189E5E6-7346-49A0-BB4F-990A942F2532}"/>
    <dgm:cxn modelId="{B05C4C7C-FEB8-4825-98A0-C38D3021918A}" srcId="{096A9AF0-0DAE-4EB3-B448-4501DA034F4A}" destId="{92921081-529B-4D1C-83A4-C416BB4C5224}" srcOrd="0" destOrd="0" parTransId="{5AD2C2F8-A1D7-469B-93D8-B578BEFE51F8}" sibTransId="{ECC13403-1F53-4ED4-AE4F-334EEC7C8710}"/>
    <dgm:cxn modelId="{87C69590-22BE-42C2-8263-74C7D76D7119}" srcId="{34A5A614-2D63-44D4-869C-A25751BC6AC3}" destId="{234B945A-1B86-4A97-8F32-452F309EED94}" srcOrd="0" destOrd="0" parTransId="{18B6767C-0DD8-42FB-B2B6-24BA78FA862F}" sibTransId="{0F3380EB-2659-4DF8-8F0E-2ACB81681323}"/>
    <dgm:cxn modelId="{21107893-4A41-48D3-A94D-771D12E1D9F2}" type="presOf" srcId="{D00F1CDA-2233-453C-8285-31574360448F}" destId="{553C8E19-E6A9-47BB-B9CD-69EA945AF482}" srcOrd="0" destOrd="0" presId="urn:microsoft.com/office/officeart/2016/7/layout/HexagonTimeline"/>
    <dgm:cxn modelId="{5757AF94-079D-4E60-A04B-3771372E82AC}" type="presOf" srcId="{84E13375-CDA1-4923-A970-7FD6D2A6AB41}" destId="{553C8E19-E6A9-47BB-B9CD-69EA945AF482}" srcOrd="0" destOrd="1" presId="urn:microsoft.com/office/officeart/2016/7/layout/HexagonTimeline"/>
    <dgm:cxn modelId="{7C019CA9-E785-4FD0-B6E6-6DE82D1BCD48}" type="presOf" srcId="{63085546-7C7C-4B3E-ABEB-2669F1A65FB2}" destId="{5F921152-9384-47DF-B8E9-E72D0C53A843}" srcOrd="0" destOrd="0" presId="urn:microsoft.com/office/officeart/2016/7/layout/HexagonTimeline"/>
    <dgm:cxn modelId="{728405AA-A843-4B1B-8940-8280F8140E8D}" type="presOf" srcId="{212ADAAB-D5CB-4BBC-8DAF-7340FD334994}" destId="{8DBE84BD-A0B9-479B-AE95-04F7EA15E9E9}" srcOrd="0" destOrd="0" presId="urn:microsoft.com/office/officeart/2016/7/layout/HexagonTimeline"/>
    <dgm:cxn modelId="{3BB485B0-B191-4657-8D54-DF1576B17F32}" srcId="{63085546-7C7C-4B3E-ABEB-2669F1A65FB2}" destId="{A4123161-872F-4DE5-9FF3-9616151E654D}" srcOrd="6" destOrd="0" parTransId="{FCCE9D6A-7FB0-4820-9DBC-8F2472DFDD44}" sibTransId="{43B8C3EB-8FC6-4B7D-9AF6-758635D12179}"/>
    <dgm:cxn modelId="{BA86CBB4-56A0-4019-8CF6-603C35999CC7}" srcId="{63085546-7C7C-4B3E-ABEB-2669F1A65FB2}" destId="{B2D0D2A2-4092-4663-8F13-E773E2AC7768}" srcOrd="4" destOrd="0" parTransId="{4CCABDE6-7B4F-4F33-B161-138279249F6A}" sibTransId="{3603FD3D-0E0E-48B2-BC5E-6C44D0AA266C}"/>
    <dgm:cxn modelId="{CA0753BD-DB60-4D68-8486-5B376B839B26}" srcId="{63085546-7C7C-4B3E-ABEB-2669F1A65FB2}" destId="{096A9AF0-0DAE-4EB3-B448-4501DA034F4A}" srcOrd="1" destOrd="0" parTransId="{8CE6ABD6-768E-42C8-9029-C3B5F278B21C}" sibTransId="{6B0D7DA9-E6ED-4137-9716-F48BF62327A8}"/>
    <dgm:cxn modelId="{034872BF-2E92-417D-8304-30BAD2E78E48}" type="presOf" srcId="{831701CF-77C7-46C0-A913-8CC39517BAB8}" destId="{E20F6FBA-79EE-464D-B80B-A2452E8154E8}" srcOrd="0" destOrd="0" presId="urn:microsoft.com/office/officeart/2016/7/layout/HexagonTimeline"/>
    <dgm:cxn modelId="{A151DBC1-C290-460C-8A76-217180E81F59}" srcId="{A4123161-872F-4DE5-9FF3-9616151E654D}" destId="{CCC05A14-818D-4B92-A11D-BB47F73DD80C}" srcOrd="0" destOrd="0" parTransId="{84E16477-FFE9-4FE1-A085-10908D7ABE69}" sibTransId="{EC0BAA66-43C3-4D68-AB71-72764CF44095}"/>
    <dgm:cxn modelId="{CC87AED2-3DE7-4864-97BB-C349831FEE3B}" srcId="{63085546-7C7C-4B3E-ABEB-2669F1A65FB2}" destId="{D7E50BE4-0D2D-41C3-BAEB-7D005122176B}" srcOrd="5" destOrd="0" parTransId="{C95A9AEC-83DE-45BB-9729-66E1F9E4F777}" sibTransId="{7274A37F-E5A4-460F-A327-E161DF1DB8A3}"/>
    <dgm:cxn modelId="{AD25E4D2-993C-4D47-97AC-0B9863DCD128}" type="presOf" srcId="{A4123161-872F-4DE5-9FF3-9616151E654D}" destId="{973D3298-A89A-4D26-A917-7C2DAAAEBF60}" srcOrd="0" destOrd="0" presId="urn:microsoft.com/office/officeart/2016/7/layout/HexagonTimeline"/>
    <dgm:cxn modelId="{7EF39AD3-AF24-4B6D-8400-EA4775DEEEFB}" srcId="{B3983708-99CE-438C-96DE-6A34B8EBDF81}" destId="{D00F1CDA-2233-453C-8285-31574360448F}" srcOrd="0" destOrd="0" parTransId="{7B6D864C-3C3B-449B-92C9-C6B4DB2F56E0}" sibTransId="{7E8FC72F-24BB-4F8E-9CC3-26D241EDA294}"/>
    <dgm:cxn modelId="{F41B61DA-39B6-4CE1-8E4C-C2E4B800749A}" type="presOf" srcId="{03B40C11-323B-4210-9080-A89D7ABF61C0}" destId="{47B2BBDD-C0E2-4DF9-82E5-0E2610DECC21}" srcOrd="0" destOrd="0" presId="urn:microsoft.com/office/officeart/2016/7/layout/HexagonTimeline"/>
    <dgm:cxn modelId="{340F90DB-B28C-4BCA-A3C1-44154EE36E65}" srcId="{B3983708-99CE-438C-96DE-6A34B8EBDF81}" destId="{84E13375-CDA1-4923-A970-7FD6D2A6AB41}" srcOrd="1" destOrd="0" parTransId="{7C0897EF-2E9B-4794-8C18-0ED592771D2F}" sibTransId="{0817F080-F169-4457-838A-80CB89FCCC39}"/>
    <dgm:cxn modelId="{CD6B6EE8-3813-4EF1-BFEC-C005A3326D63}" srcId="{63085546-7C7C-4B3E-ABEB-2669F1A65FB2}" destId="{CA6B1BA0-B2FC-48AD-8EDA-F4AAA4AF2782}" srcOrd="2" destOrd="0" parTransId="{D7D3AA07-BCB9-4212-A556-E90870FB1413}" sibTransId="{39FB540D-D808-4040-9A37-0AC474C0212F}"/>
    <dgm:cxn modelId="{F6AC1AEE-1023-459B-B3C3-414D60939140}" type="presOf" srcId="{CA6B1BA0-B2FC-48AD-8EDA-F4AAA4AF2782}" destId="{80232FD9-5E8C-4C69-B2DA-83D44EDF19CF}" srcOrd="0" destOrd="0" presId="urn:microsoft.com/office/officeart/2016/7/layout/HexagonTimeline"/>
    <dgm:cxn modelId="{23D138F7-CA65-4CAE-B1CA-CBAC8B9529C0}" srcId="{63085546-7C7C-4B3E-ABEB-2669F1A65FB2}" destId="{B3983708-99CE-438C-96DE-6A34B8EBDF81}" srcOrd="8" destOrd="0" parTransId="{ACE4128E-DB02-4345-B55C-AB1C8D75241C}" sibTransId="{42D9CB9B-9069-4551-AE23-45065E34CB0A}"/>
    <dgm:cxn modelId="{A3AAD8FA-C446-4E51-B081-47ECE71082A6}" type="presOf" srcId="{CCC05A14-818D-4B92-A11D-BB47F73DD80C}" destId="{F47284E0-7DE3-44B9-B5B9-5EFB299C6469}" srcOrd="0" destOrd="0" presId="urn:microsoft.com/office/officeart/2016/7/layout/HexagonTimeline"/>
    <dgm:cxn modelId="{4274CCB8-C625-493C-B022-800ED90D8A0F}" type="presParOf" srcId="{5F921152-9384-47DF-B8E9-E72D0C53A843}" destId="{F8B36E6C-C1EF-4E5A-A571-AE18D31F25A7}" srcOrd="0" destOrd="0" presId="urn:microsoft.com/office/officeart/2016/7/layout/HexagonTimeline"/>
    <dgm:cxn modelId="{A4468AE9-D032-4EA6-B914-DF314E7687F7}" type="presParOf" srcId="{F8B36E6C-C1EF-4E5A-A571-AE18D31F25A7}" destId="{D8FDC703-BDCB-4076-9523-E30657D3FBEC}" srcOrd="0" destOrd="0" presId="urn:microsoft.com/office/officeart/2016/7/layout/HexagonTimeline"/>
    <dgm:cxn modelId="{5BD9DB7B-4C44-4499-A4A3-96E9A930B524}" type="presParOf" srcId="{F8B36E6C-C1EF-4E5A-A571-AE18D31F25A7}" destId="{E20F6FBA-79EE-464D-B80B-A2452E8154E8}" srcOrd="1" destOrd="0" presId="urn:microsoft.com/office/officeart/2016/7/layout/HexagonTimeline"/>
    <dgm:cxn modelId="{0B3819BA-F288-4A59-A934-231C1EC245B4}" type="presParOf" srcId="{F8B36E6C-C1EF-4E5A-A571-AE18D31F25A7}" destId="{1E94F6A7-8DDE-4C87-A134-3E5F2C1ABE68}" srcOrd="2" destOrd="0" presId="urn:microsoft.com/office/officeart/2016/7/layout/HexagonTimeline"/>
    <dgm:cxn modelId="{21EDE45F-0D29-4A64-8A0E-015D29458FCC}" type="presParOf" srcId="{F8B36E6C-C1EF-4E5A-A571-AE18D31F25A7}" destId="{8EB8A2AD-C798-4FAE-A825-A5BF2B46E920}" srcOrd="3" destOrd="0" presId="urn:microsoft.com/office/officeart/2016/7/layout/HexagonTimeline"/>
    <dgm:cxn modelId="{1040F024-BAC0-4A0B-B128-C9C1E1AD3A0F}" type="presParOf" srcId="{F8B36E6C-C1EF-4E5A-A571-AE18D31F25A7}" destId="{A10B4A03-964D-4886-85C4-71A6954ABDCA}" srcOrd="4" destOrd="0" presId="urn:microsoft.com/office/officeart/2016/7/layout/HexagonTimeline"/>
    <dgm:cxn modelId="{2F35CD7B-91F1-42A1-8DD8-641F660A62EB}" type="presParOf" srcId="{5F921152-9384-47DF-B8E9-E72D0C53A843}" destId="{B83DEA66-1806-4316-857B-546C6C0ABDBC}" srcOrd="1" destOrd="0" presId="urn:microsoft.com/office/officeart/2016/7/layout/HexagonTimeline"/>
    <dgm:cxn modelId="{694A30BC-4A8D-4C9B-AB1E-E6B9540D2452}" type="presParOf" srcId="{5F921152-9384-47DF-B8E9-E72D0C53A843}" destId="{02729628-BF65-48E9-9810-7D4F7F2E81FF}" srcOrd="2" destOrd="0" presId="urn:microsoft.com/office/officeart/2016/7/layout/HexagonTimeline"/>
    <dgm:cxn modelId="{E595DA3C-429F-4EFB-B243-0D1552C31D55}" type="presParOf" srcId="{02729628-BF65-48E9-9810-7D4F7F2E81FF}" destId="{DF8C3026-7247-4C69-87F8-5D5E7C9A3FD0}" srcOrd="0" destOrd="0" presId="urn:microsoft.com/office/officeart/2016/7/layout/HexagonTimeline"/>
    <dgm:cxn modelId="{A3C95ACF-B739-440D-A938-F6084D8C3936}" type="presParOf" srcId="{02729628-BF65-48E9-9810-7D4F7F2E81FF}" destId="{B8BEE52E-BB32-4A29-889D-98418E8AEC2C}" srcOrd="1" destOrd="0" presId="urn:microsoft.com/office/officeart/2016/7/layout/HexagonTimeline"/>
    <dgm:cxn modelId="{560EE178-76FB-45F1-A3FD-1F00FEB74F57}" type="presParOf" srcId="{02729628-BF65-48E9-9810-7D4F7F2E81FF}" destId="{A24ACEDC-53F3-4F4F-ADA4-A1B743D31A1C}" srcOrd="2" destOrd="0" presId="urn:microsoft.com/office/officeart/2016/7/layout/HexagonTimeline"/>
    <dgm:cxn modelId="{138B696C-FE2F-48C8-A281-35D1A9D1043C}" type="presParOf" srcId="{02729628-BF65-48E9-9810-7D4F7F2E81FF}" destId="{ED452210-013D-4950-8789-E67FF76A5191}" srcOrd="3" destOrd="0" presId="urn:microsoft.com/office/officeart/2016/7/layout/HexagonTimeline"/>
    <dgm:cxn modelId="{6F40A3E8-B4A6-4B53-B423-09A856AB94EA}" type="presParOf" srcId="{02729628-BF65-48E9-9810-7D4F7F2E81FF}" destId="{3C3A719C-9A3D-45A5-AF6C-44CB2262FFED}" srcOrd="4" destOrd="0" presId="urn:microsoft.com/office/officeart/2016/7/layout/HexagonTimeline"/>
    <dgm:cxn modelId="{366D67F3-E065-4603-A5B7-FFA0D80EDA3A}" type="presParOf" srcId="{5F921152-9384-47DF-B8E9-E72D0C53A843}" destId="{740E9D1E-0907-4886-B962-E6A42470EA9E}" srcOrd="3" destOrd="0" presId="urn:microsoft.com/office/officeart/2016/7/layout/HexagonTimeline"/>
    <dgm:cxn modelId="{7E611E94-A46A-4A1B-A539-4492927E7F2A}" type="presParOf" srcId="{5F921152-9384-47DF-B8E9-E72D0C53A843}" destId="{65AA0B6E-245D-4872-981C-37F4EBA3AF9C}" srcOrd="4" destOrd="0" presId="urn:microsoft.com/office/officeart/2016/7/layout/HexagonTimeline"/>
    <dgm:cxn modelId="{E29379ED-8655-4008-A983-018DAD3E7126}" type="presParOf" srcId="{65AA0B6E-245D-4872-981C-37F4EBA3AF9C}" destId="{80232FD9-5E8C-4C69-B2DA-83D44EDF19CF}" srcOrd="0" destOrd="0" presId="urn:microsoft.com/office/officeart/2016/7/layout/HexagonTimeline"/>
    <dgm:cxn modelId="{F310B870-B34C-420A-B48B-6544223B3DFD}" type="presParOf" srcId="{65AA0B6E-245D-4872-981C-37F4EBA3AF9C}" destId="{DF1E9D22-47D4-4C5C-A257-E840FAA8C83A}" srcOrd="1" destOrd="0" presId="urn:microsoft.com/office/officeart/2016/7/layout/HexagonTimeline"/>
    <dgm:cxn modelId="{5185C167-7B63-4B77-BF03-A5B6C8C5FAE6}" type="presParOf" srcId="{65AA0B6E-245D-4872-981C-37F4EBA3AF9C}" destId="{92880EB9-9372-4E08-BB3E-D5E2CB324333}" srcOrd="2" destOrd="0" presId="urn:microsoft.com/office/officeart/2016/7/layout/HexagonTimeline"/>
    <dgm:cxn modelId="{BA09EE75-C2C5-48DB-9942-06D9DBFD8F58}" type="presParOf" srcId="{65AA0B6E-245D-4872-981C-37F4EBA3AF9C}" destId="{D7FE156B-76E4-4ED6-9666-E3256FB28C4F}" srcOrd="3" destOrd="0" presId="urn:microsoft.com/office/officeart/2016/7/layout/HexagonTimeline"/>
    <dgm:cxn modelId="{6DBC490B-8269-408A-9650-5D2F73B6D5AB}" type="presParOf" srcId="{65AA0B6E-245D-4872-981C-37F4EBA3AF9C}" destId="{67442576-64D6-41B0-B604-3949681A3248}" srcOrd="4" destOrd="0" presId="urn:microsoft.com/office/officeart/2016/7/layout/HexagonTimeline"/>
    <dgm:cxn modelId="{21C5D539-3870-45CC-A650-41948ED19010}" type="presParOf" srcId="{5F921152-9384-47DF-B8E9-E72D0C53A843}" destId="{78779B33-F697-45A1-8947-238C6735CAD7}" srcOrd="5" destOrd="0" presId="urn:microsoft.com/office/officeart/2016/7/layout/HexagonTimeline"/>
    <dgm:cxn modelId="{EB250998-2F3E-4430-998E-F8694DD19956}" type="presParOf" srcId="{5F921152-9384-47DF-B8E9-E72D0C53A843}" destId="{7E52F4CE-F4E0-4771-BB16-4DEE741514C7}" srcOrd="6" destOrd="0" presId="urn:microsoft.com/office/officeart/2016/7/layout/HexagonTimeline"/>
    <dgm:cxn modelId="{C8817A0B-2E96-489C-AC93-8164DADD67E8}" type="presParOf" srcId="{7E52F4CE-F4E0-4771-BB16-4DEE741514C7}" destId="{8DBE84BD-A0B9-479B-AE95-04F7EA15E9E9}" srcOrd="0" destOrd="0" presId="urn:microsoft.com/office/officeart/2016/7/layout/HexagonTimeline"/>
    <dgm:cxn modelId="{DB83264D-6914-4B30-8092-93EF7369D280}" type="presParOf" srcId="{7E52F4CE-F4E0-4771-BB16-4DEE741514C7}" destId="{0E2E4126-B6A8-45C5-B2C7-2C06AD6E18E7}" srcOrd="1" destOrd="0" presId="urn:microsoft.com/office/officeart/2016/7/layout/HexagonTimeline"/>
    <dgm:cxn modelId="{17742777-4C85-4881-BE50-0FB4D8D2A6F2}" type="presParOf" srcId="{7E52F4CE-F4E0-4771-BB16-4DEE741514C7}" destId="{B02DD85E-7A61-4DD2-A857-0D2584C55ACD}" srcOrd="2" destOrd="0" presId="urn:microsoft.com/office/officeart/2016/7/layout/HexagonTimeline"/>
    <dgm:cxn modelId="{B091E1E3-9C5A-4503-935B-067A29BD3746}" type="presParOf" srcId="{7E52F4CE-F4E0-4771-BB16-4DEE741514C7}" destId="{757D6E7A-7B8C-43BB-9A7E-6BCB0BB03C8B}" srcOrd="3" destOrd="0" presId="urn:microsoft.com/office/officeart/2016/7/layout/HexagonTimeline"/>
    <dgm:cxn modelId="{3ABA3EB4-AD6B-48D6-AD3D-E2C4E56BECCE}" type="presParOf" srcId="{7E52F4CE-F4E0-4771-BB16-4DEE741514C7}" destId="{F4EF4540-492F-432D-AEDA-0F6BBA74C599}" srcOrd="4" destOrd="0" presId="urn:microsoft.com/office/officeart/2016/7/layout/HexagonTimeline"/>
    <dgm:cxn modelId="{5772F8C3-A340-4164-AA52-63357E1DE30A}" type="presParOf" srcId="{5F921152-9384-47DF-B8E9-E72D0C53A843}" destId="{89279970-407F-423B-855F-579F6A86591A}" srcOrd="7" destOrd="0" presId="urn:microsoft.com/office/officeart/2016/7/layout/HexagonTimeline"/>
    <dgm:cxn modelId="{A649FBB9-D11E-489B-AD33-BBD50746B6F9}" type="presParOf" srcId="{5F921152-9384-47DF-B8E9-E72D0C53A843}" destId="{B74106EF-40E4-4688-8CE6-3622E17E04AC}" srcOrd="8" destOrd="0" presId="urn:microsoft.com/office/officeart/2016/7/layout/HexagonTimeline"/>
    <dgm:cxn modelId="{73B99AFF-5755-466A-98C8-D56946DB8A48}" type="presParOf" srcId="{B74106EF-40E4-4688-8CE6-3622E17E04AC}" destId="{730C9324-248C-4D9E-8902-B143CD065340}" srcOrd="0" destOrd="0" presId="urn:microsoft.com/office/officeart/2016/7/layout/HexagonTimeline"/>
    <dgm:cxn modelId="{2825E5B5-CA3B-4667-A2DF-8D48CA7A378B}" type="presParOf" srcId="{B74106EF-40E4-4688-8CE6-3622E17E04AC}" destId="{9FD1BF39-B590-4D04-9F78-2D6F28946878}" srcOrd="1" destOrd="0" presId="urn:microsoft.com/office/officeart/2016/7/layout/HexagonTimeline"/>
    <dgm:cxn modelId="{B98BA0CD-2776-4BE3-8AF4-97BD0BF0A255}" type="presParOf" srcId="{B74106EF-40E4-4688-8CE6-3622E17E04AC}" destId="{AA8089DE-BFF0-4EBE-AA5C-297B66084AF4}" srcOrd="2" destOrd="0" presId="urn:microsoft.com/office/officeart/2016/7/layout/HexagonTimeline"/>
    <dgm:cxn modelId="{EB4462C9-0C6D-4BF6-BB20-F83510DB600A}" type="presParOf" srcId="{B74106EF-40E4-4688-8CE6-3622E17E04AC}" destId="{DD70308D-4E35-4D50-9C30-31CED8D2F16A}" srcOrd="3" destOrd="0" presId="urn:microsoft.com/office/officeart/2016/7/layout/HexagonTimeline"/>
    <dgm:cxn modelId="{9D8E59B3-39B7-48CA-B81F-AD95F4BED8FE}" type="presParOf" srcId="{B74106EF-40E4-4688-8CE6-3622E17E04AC}" destId="{0D70B79F-2C56-427E-B2B7-53742012A0D1}" srcOrd="4" destOrd="0" presId="urn:microsoft.com/office/officeart/2016/7/layout/HexagonTimeline"/>
    <dgm:cxn modelId="{AC7F51E1-A51E-4C8F-A0F8-E857A610F7FF}" type="presParOf" srcId="{5F921152-9384-47DF-B8E9-E72D0C53A843}" destId="{A7DB5844-F5F2-47D4-B0BA-3AA0C0B1F4F7}" srcOrd="9" destOrd="0" presId="urn:microsoft.com/office/officeart/2016/7/layout/HexagonTimeline"/>
    <dgm:cxn modelId="{E3850A52-401F-4884-9BAA-BB17A9091157}" type="presParOf" srcId="{5F921152-9384-47DF-B8E9-E72D0C53A843}" destId="{CC79B470-F572-4BBF-957C-EA684C2A3E52}" srcOrd="10" destOrd="0" presId="urn:microsoft.com/office/officeart/2016/7/layout/HexagonTimeline"/>
    <dgm:cxn modelId="{16AEC23C-FD33-471D-A961-AC5CF3D38F34}" type="presParOf" srcId="{CC79B470-F572-4BBF-957C-EA684C2A3E52}" destId="{615A4B7A-2145-4E01-9C8E-B017CDE9432C}" srcOrd="0" destOrd="0" presId="urn:microsoft.com/office/officeart/2016/7/layout/HexagonTimeline"/>
    <dgm:cxn modelId="{FDA122C2-9B2B-4126-A34C-A4A51DF127C8}" type="presParOf" srcId="{CC79B470-F572-4BBF-957C-EA684C2A3E52}" destId="{47B2BBDD-C0E2-4DF9-82E5-0E2610DECC21}" srcOrd="1" destOrd="0" presId="urn:microsoft.com/office/officeart/2016/7/layout/HexagonTimeline"/>
    <dgm:cxn modelId="{BF7D4185-FF58-4145-80A6-4BD2170BF785}" type="presParOf" srcId="{CC79B470-F572-4BBF-957C-EA684C2A3E52}" destId="{0040957C-797F-4EBF-93BF-26760F36EEE8}" srcOrd="2" destOrd="0" presId="urn:microsoft.com/office/officeart/2016/7/layout/HexagonTimeline"/>
    <dgm:cxn modelId="{4CBBC451-D52E-46A0-A52B-691D1E0C91A1}" type="presParOf" srcId="{CC79B470-F572-4BBF-957C-EA684C2A3E52}" destId="{FB2719AC-B825-480F-839C-786CD2F31DB9}" srcOrd="3" destOrd="0" presId="urn:microsoft.com/office/officeart/2016/7/layout/HexagonTimeline"/>
    <dgm:cxn modelId="{617A0021-08C3-40D7-A3D4-B972ADCC9DF6}" type="presParOf" srcId="{CC79B470-F572-4BBF-957C-EA684C2A3E52}" destId="{C5ED0467-505B-4DA9-8D79-1EF8D21962E3}" srcOrd="4" destOrd="0" presId="urn:microsoft.com/office/officeart/2016/7/layout/HexagonTimeline"/>
    <dgm:cxn modelId="{C58FFEAD-2C41-493A-A097-7084F5B42244}" type="presParOf" srcId="{5F921152-9384-47DF-B8E9-E72D0C53A843}" destId="{D393AFFD-ADBC-4AE0-B3F9-559E82A9F94D}" srcOrd="11" destOrd="0" presId="urn:microsoft.com/office/officeart/2016/7/layout/HexagonTimeline"/>
    <dgm:cxn modelId="{ADA67BE1-6C83-43C4-A606-BE2B830E8392}" type="presParOf" srcId="{5F921152-9384-47DF-B8E9-E72D0C53A843}" destId="{F0DCE00A-DA30-4DF8-BEF7-11387A57435F}" srcOrd="12" destOrd="0" presId="urn:microsoft.com/office/officeart/2016/7/layout/HexagonTimeline"/>
    <dgm:cxn modelId="{5B2B8F16-7C0E-4AFB-9A59-348BD1C5558C}" type="presParOf" srcId="{F0DCE00A-DA30-4DF8-BEF7-11387A57435F}" destId="{973D3298-A89A-4D26-A917-7C2DAAAEBF60}" srcOrd="0" destOrd="0" presId="urn:microsoft.com/office/officeart/2016/7/layout/HexagonTimeline"/>
    <dgm:cxn modelId="{EF7BC6A9-B841-4C5D-9101-EE419A804821}" type="presParOf" srcId="{F0DCE00A-DA30-4DF8-BEF7-11387A57435F}" destId="{F47284E0-7DE3-44B9-B5B9-5EFB299C6469}" srcOrd="1" destOrd="0" presId="urn:microsoft.com/office/officeart/2016/7/layout/HexagonTimeline"/>
    <dgm:cxn modelId="{198247C7-517A-4963-8EFA-A03412D1C416}" type="presParOf" srcId="{F0DCE00A-DA30-4DF8-BEF7-11387A57435F}" destId="{23354456-A7F4-4A80-BF68-DD808B33AB15}" srcOrd="2" destOrd="0" presId="urn:microsoft.com/office/officeart/2016/7/layout/HexagonTimeline"/>
    <dgm:cxn modelId="{4A400734-1620-46A6-B301-EB5FF60F3192}" type="presParOf" srcId="{F0DCE00A-DA30-4DF8-BEF7-11387A57435F}" destId="{5DB90F73-9EF7-4BD3-984D-B6E23F23765C}" srcOrd="3" destOrd="0" presId="urn:microsoft.com/office/officeart/2016/7/layout/HexagonTimeline"/>
    <dgm:cxn modelId="{D27756C1-A368-4955-91BF-EFB4A7E713F8}" type="presParOf" srcId="{F0DCE00A-DA30-4DF8-BEF7-11387A57435F}" destId="{5E4CE039-AEB8-4742-8183-A8A52982EB43}" srcOrd="4" destOrd="0" presId="urn:microsoft.com/office/officeart/2016/7/layout/HexagonTimeline"/>
    <dgm:cxn modelId="{9C3906A6-346A-4D47-9395-2D0095F93D10}" type="presParOf" srcId="{5F921152-9384-47DF-B8E9-E72D0C53A843}" destId="{1D35A680-E40D-4C1B-8F3E-AA9AE6AA6FB6}" srcOrd="13" destOrd="0" presId="urn:microsoft.com/office/officeart/2016/7/layout/HexagonTimeline"/>
    <dgm:cxn modelId="{62718BF8-5E46-49BD-8221-D56994616EDB}" type="presParOf" srcId="{5F921152-9384-47DF-B8E9-E72D0C53A843}" destId="{0EACD45C-15F4-452C-A4CF-EEED19E56E26}" srcOrd="14" destOrd="0" presId="urn:microsoft.com/office/officeart/2016/7/layout/HexagonTimeline"/>
    <dgm:cxn modelId="{24C92646-1075-4501-9ECF-E5A7225E2D1E}" type="presParOf" srcId="{0EACD45C-15F4-452C-A4CF-EEED19E56E26}" destId="{1670EDD5-902F-43AF-9F23-9A9808D33389}" srcOrd="0" destOrd="0" presId="urn:microsoft.com/office/officeart/2016/7/layout/HexagonTimeline"/>
    <dgm:cxn modelId="{21848B0D-4E3F-4F5F-A1F3-EB9290AE605A}" type="presParOf" srcId="{0EACD45C-15F4-452C-A4CF-EEED19E56E26}" destId="{8D6C15B8-4AD4-43C1-AD7E-694E359B186C}" srcOrd="1" destOrd="0" presId="urn:microsoft.com/office/officeart/2016/7/layout/HexagonTimeline"/>
    <dgm:cxn modelId="{F98F0535-593D-4D34-9B02-685657F6BC87}" type="presParOf" srcId="{0EACD45C-15F4-452C-A4CF-EEED19E56E26}" destId="{33534749-66C4-4DCA-B800-C3C961C61A72}" srcOrd="2" destOrd="0" presId="urn:microsoft.com/office/officeart/2016/7/layout/HexagonTimeline"/>
    <dgm:cxn modelId="{9B3695A2-9752-4D3E-881E-F402F533C8B8}" type="presParOf" srcId="{0EACD45C-15F4-452C-A4CF-EEED19E56E26}" destId="{AC5B5DF6-2F76-4407-9997-F1EC56A4FD13}" srcOrd="3" destOrd="0" presId="urn:microsoft.com/office/officeart/2016/7/layout/HexagonTimeline"/>
    <dgm:cxn modelId="{67738CC0-BC12-47EC-BCDC-59118D4DD9A8}" type="presParOf" srcId="{0EACD45C-15F4-452C-A4CF-EEED19E56E26}" destId="{AC379CDA-A135-4BE7-A21E-46AE6381E5FE}" srcOrd="4" destOrd="0" presId="urn:microsoft.com/office/officeart/2016/7/layout/HexagonTimeline"/>
    <dgm:cxn modelId="{2107BCBD-DC04-4915-A847-DD1FA5100614}" type="presParOf" srcId="{5F921152-9384-47DF-B8E9-E72D0C53A843}" destId="{D7D13494-335A-47F0-8240-F5A0E3432B09}" srcOrd="15" destOrd="0" presId="urn:microsoft.com/office/officeart/2016/7/layout/HexagonTimeline"/>
    <dgm:cxn modelId="{4868D14C-E9EC-4A01-8861-7E7864B1FBD2}" type="presParOf" srcId="{5F921152-9384-47DF-B8E9-E72D0C53A843}" destId="{6648BF9E-BD8B-410F-8171-5698D688D63F}" srcOrd="16" destOrd="0" presId="urn:microsoft.com/office/officeart/2016/7/layout/HexagonTimeline"/>
    <dgm:cxn modelId="{514CBCF2-70DA-403A-8B9B-A9EF6C1C9A27}" type="presParOf" srcId="{6648BF9E-BD8B-410F-8171-5698D688D63F}" destId="{1372B6C7-E70B-43F3-8B1C-F9B1AC594FED}" srcOrd="0" destOrd="0" presId="urn:microsoft.com/office/officeart/2016/7/layout/HexagonTimeline"/>
    <dgm:cxn modelId="{8983981D-B093-4468-95EE-94C792E2D3E7}" type="presParOf" srcId="{6648BF9E-BD8B-410F-8171-5698D688D63F}" destId="{553C8E19-E6A9-47BB-B9CD-69EA945AF482}" srcOrd="1" destOrd="0" presId="urn:microsoft.com/office/officeart/2016/7/layout/HexagonTimeline"/>
    <dgm:cxn modelId="{674C3064-D358-491E-B3F7-7BE74DDAEB64}" type="presParOf" srcId="{6648BF9E-BD8B-410F-8171-5698D688D63F}" destId="{6AE9CE7E-103D-4E58-85AC-177AFB829E2A}" srcOrd="2" destOrd="0" presId="urn:microsoft.com/office/officeart/2016/7/layout/HexagonTimeline"/>
    <dgm:cxn modelId="{B256AD1E-AB78-4D19-B7E8-C68AEC95B80B}" type="presParOf" srcId="{6648BF9E-BD8B-410F-8171-5698D688D63F}" destId="{95652ADC-9F49-4270-91AB-E656E3039283}" srcOrd="3" destOrd="0" presId="urn:microsoft.com/office/officeart/2016/7/layout/HexagonTimeline"/>
    <dgm:cxn modelId="{DF974A5B-1C49-4CBE-81AF-01E05F5F26D9}" type="presParOf" srcId="{6648BF9E-BD8B-410F-8171-5698D688D63F}" destId="{901318C7-B29B-47F0-A03E-1B27ED484EC3}" srcOrd="4" destOrd="0" presId="urn:microsoft.com/office/officeart/2016/7/layout/Hexagon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6C5F663-08C3-4F19-A271-691C30A22B38}"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B1A138D5-760D-4C01-BDEB-79C2CA6FF5B8}">
      <dgm:prSet phldrT="[Text]"/>
      <dgm:spPr/>
      <dgm:t>
        <a:bodyPr/>
        <a:lstStyle/>
        <a:p>
          <a:r>
            <a:rPr lang="en-US" dirty="0"/>
            <a:t>Yeung How v. North</a:t>
          </a:r>
        </a:p>
      </dgm:t>
    </dgm:pt>
    <dgm:pt modelId="{E31394B1-C3B8-4F56-8B55-1B86624B0DFF}" type="parTrans" cxnId="{466031FA-D436-44F3-A7BB-E188062F7E25}">
      <dgm:prSet/>
      <dgm:spPr/>
      <dgm:t>
        <a:bodyPr/>
        <a:lstStyle/>
        <a:p>
          <a:endParaRPr lang="en-US"/>
        </a:p>
      </dgm:t>
    </dgm:pt>
    <dgm:pt modelId="{4B4EF33D-6415-4BB9-9CCB-3972CA6115AD}" type="sibTrans" cxnId="{466031FA-D436-44F3-A7BB-E188062F7E25}">
      <dgm:prSet/>
      <dgm:spPr/>
      <dgm:t>
        <a:bodyPr/>
        <a:lstStyle/>
        <a:p>
          <a:endParaRPr lang="en-US"/>
        </a:p>
      </dgm:t>
    </dgm:pt>
    <dgm:pt modelId="{EAEF2A77-DB57-4837-9F02-D71BA283AE95}">
      <dgm:prSet phldrT="[Text]"/>
      <dgm:spPr/>
      <dgm:t>
        <a:bodyPr/>
        <a:lstStyle/>
        <a:p>
          <a:r>
            <a:rPr lang="en-US" dirty="0"/>
            <a:t>1911</a:t>
          </a:r>
        </a:p>
        <a:p>
          <a:r>
            <a:rPr lang="en-US" dirty="0"/>
            <a:t>No right to a “hearing of a judicial character” or to compel witnesses to testify for LPR facing deportation</a:t>
          </a:r>
        </a:p>
      </dgm:t>
    </dgm:pt>
    <dgm:pt modelId="{7AFA3F8E-A633-4746-970C-663D18F19C50}" type="parTrans" cxnId="{8C93A566-2B16-45CD-AB4F-DDE3D67D3BE1}">
      <dgm:prSet/>
      <dgm:spPr/>
      <dgm:t>
        <a:bodyPr/>
        <a:lstStyle/>
        <a:p>
          <a:endParaRPr lang="en-US"/>
        </a:p>
      </dgm:t>
    </dgm:pt>
    <dgm:pt modelId="{38698369-9577-4FD9-9448-618BA1F1AE9F}" type="sibTrans" cxnId="{8C93A566-2B16-45CD-AB4F-DDE3D67D3BE1}">
      <dgm:prSet/>
      <dgm:spPr/>
      <dgm:t>
        <a:bodyPr/>
        <a:lstStyle/>
        <a:p>
          <a:endParaRPr lang="en-US"/>
        </a:p>
      </dgm:t>
    </dgm:pt>
    <dgm:pt modelId="{EE447F48-D33C-43CC-ABF1-96DF849A6545}">
      <dgm:prSet phldrT="[Text]"/>
      <dgm:spPr/>
      <dgm:t>
        <a:bodyPr/>
        <a:lstStyle/>
        <a:p>
          <a:r>
            <a:rPr lang="en-US" dirty="0"/>
            <a:t>Landon v. </a:t>
          </a:r>
          <a:r>
            <a:rPr lang="en-US" dirty="0" err="1"/>
            <a:t>Placensia</a:t>
          </a:r>
          <a:r>
            <a:rPr lang="en-US" dirty="0"/>
            <a:t> </a:t>
          </a:r>
        </a:p>
      </dgm:t>
    </dgm:pt>
    <dgm:pt modelId="{E0E2B075-B2C8-4E02-A97A-2442C0A4279C}" type="parTrans" cxnId="{BB97AA02-825E-4AC9-B9F4-559750DA6BAA}">
      <dgm:prSet/>
      <dgm:spPr/>
      <dgm:t>
        <a:bodyPr/>
        <a:lstStyle/>
        <a:p>
          <a:endParaRPr lang="en-US"/>
        </a:p>
      </dgm:t>
    </dgm:pt>
    <dgm:pt modelId="{72D0E1F1-F472-45C0-8746-7184F289CF34}" type="sibTrans" cxnId="{BB97AA02-825E-4AC9-B9F4-559750DA6BAA}">
      <dgm:prSet/>
      <dgm:spPr/>
      <dgm:t>
        <a:bodyPr/>
        <a:lstStyle/>
        <a:p>
          <a:endParaRPr lang="en-US"/>
        </a:p>
      </dgm:t>
    </dgm:pt>
    <dgm:pt modelId="{360C7522-A1CD-4819-9D37-49F4C9260ABB}">
      <dgm:prSet phldrT="[Text]"/>
      <dgm:spPr/>
      <dgm:t>
        <a:bodyPr/>
        <a:lstStyle/>
        <a:p>
          <a:r>
            <a:rPr lang="en-US" dirty="0"/>
            <a:t>1982</a:t>
          </a:r>
        </a:p>
        <a:p>
          <a:r>
            <a:rPr lang="en-US" b="1" dirty="0"/>
            <a:t>Applied Matthews v. Eldridge 3-prong test </a:t>
          </a:r>
          <a:r>
            <a:rPr lang="en-US" dirty="0"/>
            <a:t>to determine due process was due in a returning LPR case (slide 14) but ultimately remanded case to decide whether 11 hours of notice was sufficient; what constituted adequate waiver of a lawyer; and who should bear the burden of proof in her case.  Government chose not to litigate case on remand.</a:t>
          </a:r>
        </a:p>
      </dgm:t>
    </dgm:pt>
    <dgm:pt modelId="{DA26590B-399F-48C4-9EF5-D6E07A92BBD8}" type="parTrans" cxnId="{1F74E8EE-3715-4856-B890-878E3B5AD865}">
      <dgm:prSet/>
      <dgm:spPr/>
      <dgm:t>
        <a:bodyPr/>
        <a:lstStyle/>
        <a:p>
          <a:endParaRPr lang="en-US"/>
        </a:p>
      </dgm:t>
    </dgm:pt>
    <dgm:pt modelId="{D042B444-656C-4675-B508-9786C23D92C7}" type="sibTrans" cxnId="{1F74E8EE-3715-4856-B890-878E3B5AD865}">
      <dgm:prSet/>
      <dgm:spPr/>
      <dgm:t>
        <a:bodyPr/>
        <a:lstStyle/>
        <a:p>
          <a:endParaRPr lang="en-US"/>
        </a:p>
      </dgm:t>
    </dgm:pt>
    <dgm:pt modelId="{3FA206E4-B08A-4806-9D24-256450961247}">
      <dgm:prSet/>
      <dgm:spPr/>
      <dgm:t>
        <a:bodyPr/>
        <a:lstStyle/>
        <a:p>
          <a:r>
            <a:rPr lang="en-US" b="0" i="0" u="none" dirty="0"/>
            <a:t>Marcello v. Bonds</a:t>
          </a:r>
          <a:endParaRPr lang="en-US" dirty="0"/>
        </a:p>
      </dgm:t>
    </dgm:pt>
    <dgm:pt modelId="{A2294F3C-E6DB-4A26-856E-FA6B51855935}" type="parTrans" cxnId="{CFA4F4DE-06E2-4C69-A2C5-0F158E26891E}">
      <dgm:prSet/>
      <dgm:spPr/>
      <dgm:t>
        <a:bodyPr/>
        <a:lstStyle/>
        <a:p>
          <a:endParaRPr lang="en-US"/>
        </a:p>
      </dgm:t>
    </dgm:pt>
    <dgm:pt modelId="{5472D217-B26E-4E7B-98ED-84B352F0E93F}" type="sibTrans" cxnId="{CFA4F4DE-06E2-4C69-A2C5-0F158E26891E}">
      <dgm:prSet/>
      <dgm:spPr/>
      <dgm:t>
        <a:bodyPr/>
        <a:lstStyle/>
        <a:p>
          <a:endParaRPr lang="en-US"/>
        </a:p>
      </dgm:t>
    </dgm:pt>
    <dgm:pt modelId="{F07ADA45-E752-4B09-80B3-D36C9E278FD8}">
      <dgm:prSet/>
      <dgm:spPr/>
      <dgm:t>
        <a:bodyPr/>
        <a:lstStyle/>
        <a:p>
          <a:r>
            <a:rPr lang="en-US" dirty="0"/>
            <a:t>Low v. Backus</a:t>
          </a:r>
        </a:p>
      </dgm:t>
    </dgm:pt>
    <dgm:pt modelId="{2738BCDE-400F-4782-BC73-A8B882B0FCF0}" type="parTrans" cxnId="{1942C683-C08D-45EE-A338-0CC957DB1A9B}">
      <dgm:prSet/>
      <dgm:spPr/>
      <dgm:t>
        <a:bodyPr/>
        <a:lstStyle/>
        <a:p>
          <a:endParaRPr lang="en-US"/>
        </a:p>
      </dgm:t>
    </dgm:pt>
    <dgm:pt modelId="{F0C596ED-9AE0-4898-B132-754627900AD5}" type="sibTrans" cxnId="{1942C683-C08D-45EE-A338-0CC957DB1A9B}">
      <dgm:prSet/>
      <dgm:spPr/>
      <dgm:t>
        <a:bodyPr/>
        <a:lstStyle/>
        <a:p>
          <a:endParaRPr lang="en-US"/>
        </a:p>
      </dgm:t>
    </dgm:pt>
    <dgm:pt modelId="{6BD8D512-42E9-469B-8A8F-92C3F7ADC016}">
      <dgm:prSet/>
      <dgm:spPr/>
      <dgm:t>
        <a:bodyPr/>
        <a:lstStyle/>
        <a:p>
          <a:r>
            <a:rPr lang="en-US" dirty="0"/>
            <a:t>1912</a:t>
          </a:r>
        </a:p>
      </dgm:t>
    </dgm:pt>
    <dgm:pt modelId="{F4F3CCD3-B917-4CDE-9985-057092BF023A}" type="parTrans" cxnId="{78C87DF4-E0A5-4A4F-A6C3-61DCA0E35E23}">
      <dgm:prSet/>
      <dgm:spPr/>
      <dgm:t>
        <a:bodyPr/>
        <a:lstStyle/>
        <a:p>
          <a:endParaRPr lang="en-US"/>
        </a:p>
      </dgm:t>
    </dgm:pt>
    <dgm:pt modelId="{C55CC9D1-802B-4E53-A78F-F66C87ED2EA2}" type="sibTrans" cxnId="{78C87DF4-E0A5-4A4F-A6C3-61DCA0E35E23}">
      <dgm:prSet/>
      <dgm:spPr/>
      <dgm:t>
        <a:bodyPr/>
        <a:lstStyle/>
        <a:p>
          <a:endParaRPr lang="en-US"/>
        </a:p>
      </dgm:t>
    </dgm:pt>
    <dgm:pt modelId="{6C1AA347-4383-4FCF-A684-03AE31BF08CF}">
      <dgm:prSet/>
      <dgm:spPr/>
      <dgm:t>
        <a:bodyPr/>
        <a:lstStyle/>
        <a:p>
          <a:r>
            <a:rPr lang="en-US" dirty="0"/>
            <a:t>No right to challenge government reliance on hearsay evidence from confidential informant for LPR facing deportation. </a:t>
          </a:r>
          <a:r>
            <a:rPr lang="en-US" b="1" dirty="0"/>
            <a:t>Petitioner must show that process is “manifestly unfair or “so arbitrary” that is robs the immigrant of due process</a:t>
          </a:r>
          <a:r>
            <a:rPr lang="en-US" dirty="0"/>
            <a:t>.  </a:t>
          </a:r>
        </a:p>
      </dgm:t>
    </dgm:pt>
    <dgm:pt modelId="{8693F8CF-F738-4521-8569-88427791B557}" type="parTrans" cxnId="{04A58F3E-EAC1-4259-B23D-094B86A8E2CD}">
      <dgm:prSet/>
      <dgm:spPr/>
      <dgm:t>
        <a:bodyPr/>
        <a:lstStyle/>
        <a:p>
          <a:endParaRPr lang="en-US"/>
        </a:p>
      </dgm:t>
    </dgm:pt>
    <dgm:pt modelId="{3069433A-57B6-4117-A69F-4B330B2AA9E3}" type="sibTrans" cxnId="{04A58F3E-EAC1-4259-B23D-094B86A8E2CD}">
      <dgm:prSet/>
      <dgm:spPr/>
      <dgm:t>
        <a:bodyPr/>
        <a:lstStyle/>
        <a:p>
          <a:endParaRPr lang="en-US"/>
        </a:p>
      </dgm:t>
    </dgm:pt>
    <dgm:pt modelId="{7A849FD2-F451-406B-B421-1A03076E7D56}">
      <dgm:prSet/>
      <dgm:spPr/>
      <dgm:t>
        <a:bodyPr/>
        <a:lstStyle/>
        <a:p>
          <a:r>
            <a:rPr lang="en-US" dirty="0"/>
            <a:t>1955</a:t>
          </a:r>
        </a:p>
        <a:p>
          <a:r>
            <a:rPr lang="en-US" dirty="0"/>
            <a:t>Congress can trump the Administrative Procedures Act to establish due process in deportation proceedings and due process was not violated because administrative judges report to the AG who then also persecuted immigration cases and had shown bias </a:t>
          </a:r>
        </a:p>
      </dgm:t>
    </dgm:pt>
    <dgm:pt modelId="{16B7328D-DE72-4E5C-8D13-970D2C1A9B26}" type="parTrans" cxnId="{E390615A-80DB-4B43-8F2B-40194D0F4138}">
      <dgm:prSet/>
      <dgm:spPr/>
      <dgm:t>
        <a:bodyPr/>
        <a:lstStyle/>
        <a:p>
          <a:endParaRPr lang="en-US"/>
        </a:p>
      </dgm:t>
    </dgm:pt>
    <dgm:pt modelId="{AC2F460A-4F6A-4F81-907F-59EA74CBB544}" type="sibTrans" cxnId="{E390615A-80DB-4B43-8F2B-40194D0F4138}">
      <dgm:prSet/>
      <dgm:spPr/>
      <dgm:t>
        <a:bodyPr/>
        <a:lstStyle/>
        <a:p>
          <a:endParaRPr lang="en-US"/>
        </a:p>
      </dgm:t>
    </dgm:pt>
    <dgm:pt modelId="{A8ABE693-4B64-457C-A82D-F992D9C35DB5}" type="pres">
      <dgm:prSet presAssocID="{26C5F663-08C3-4F19-A271-691C30A22B38}" presName="Name0" presStyleCnt="0">
        <dgm:presLayoutVars>
          <dgm:dir/>
          <dgm:animLvl val="lvl"/>
          <dgm:resizeHandles val="exact"/>
        </dgm:presLayoutVars>
      </dgm:prSet>
      <dgm:spPr/>
    </dgm:pt>
    <dgm:pt modelId="{2EA3CB6F-E673-48D7-97C7-3B7879BC7C8C}" type="pres">
      <dgm:prSet presAssocID="{B1A138D5-760D-4C01-BDEB-79C2CA6FF5B8}" presName="composite" presStyleCnt="0"/>
      <dgm:spPr/>
    </dgm:pt>
    <dgm:pt modelId="{C115F29C-41ED-4BCE-803D-E79BFC10C16F}" type="pres">
      <dgm:prSet presAssocID="{B1A138D5-760D-4C01-BDEB-79C2CA6FF5B8}" presName="parTx" presStyleLbl="alignNode1" presStyleIdx="0" presStyleCnt="4">
        <dgm:presLayoutVars>
          <dgm:chMax val="0"/>
          <dgm:chPref val="0"/>
          <dgm:bulletEnabled val="1"/>
        </dgm:presLayoutVars>
      </dgm:prSet>
      <dgm:spPr/>
    </dgm:pt>
    <dgm:pt modelId="{FBD15389-9D62-4C3C-8FC2-FA00DAD62F1B}" type="pres">
      <dgm:prSet presAssocID="{B1A138D5-760D-4C01-BDEB-79C2CA6FF5B8}" presName="desTx" presStyleLbl="alignAccFollowNode1" presStyleIdx="0" presStyleCnt="4">
        <dgm:presLayoutVars>
          <dgm:bulletEnabled val="1"/>
        </dgm:presLayoutVars>
      </dgm:prSet>
      <dgm:spPr/>
    </dgm:pt>
    <dgm:pt modelId="{B3900257-2EFB-4F3C-887C-A60B830F8DB8}" type="pres">
      <dgm:prSet presAssocID="{4B4EF33D-6415-4BB9-9CCB-3972CA6115AD}" presName="space" presStyleCnt="0"/>
      <dgm:spPr/>
    </dgm:pt>
    <dgm:pt modelId="{60C2D836-08BC-4603-9A43-C3F160B4721A}" type="pres">
      <dgm:prSet presAssocID="{F07ADA45-E752-4B09-80B3-D36C9E278FD8}" presName="composite" presStyleCnt="0"/>
      <dgm:spPr/>
    </dgm:pt>
    <dgm:pt modelId="{257D7B65-EA14-4074-91DA-75F9ECC452AA}" type="pres">
      <dgm:prSet presAssocID="{F07ADA45-E752-4B09-80B3-D36C9E278FD8}" presName="parTx" presStyleLbl="alignNode1" presStyleIdx="1" presStyleCnt="4">
        <dgm:presLayoutVars>
          <dgm:chMax val="0"/>
          <dgm:chPref val="0"/>
          <dgm:bulletEnabled val="1"/>
        </dgm:presLayoutVars>
      </dgm:prSet>
      <dgm:spPr/>
    </dgm:pt>
    <dgm:pt modelId="{82D705FE-5267-42D0-86FE-FF8951DC627F}" type="pres">
      <dgm:prSet presAssocID="{F07ADA45-E752-4B09-80B3-D36C9E278FD8}" presName="desTx" presStyleLbl="alignAccFollowNode1" presStyleIdx="1" presStyleCnt="4">
        <dgm:presLayoutVars>
          <dgm:bulletEnabled val="1"/>
        </dgm:presLayoutVars>
      </dgm:prSet>
      <dgm:spPr/>
    </dgm:pt>
    <dgm:pt modelId="{1FD45184-3353-4C6C-A354-B3C351666F9C}" type="pres">
      <dgm:prSet presAssocID="{F0C596ED-9AE0-4898-B132-754627900AD5}" presName="space" presStyleCnt="0"/>
      <dgm:spPr/>
    </dgm:pt>
    <dgm:pt modelId="{BF932656-BEF5-4E32-857C-86D0CE4018F9}" type="pres">
      <dgm:prSet presAssocID="{3FA206E4-B08A-4806-9D24-256450961247}" presName="composite" presStyleCnt="0"/>
      <dgm:spPr/>
    </dgm:pt>
    <dgm:pt modelId="{3F1DFDA2-A374-40FE-8DE5-91DA8019252B}" type="pres">
      <dgm:prSet presAssocID="{3FA206E4-B08A-4806-9D24-256450961247}" presName="parTx" presStyleLbl="alignNode1" presStyleIdx="2" presStyleCnt="4">
        <dgm:presLayoutVars>
          <dgm:chMax val="0"/>
          <dgm:chPref val="0"/>
          <dgm:bulletEnabled val="1"/>
        </dgm:presLayoutVars>
      </dgm:prSet>
      <dgm:spPr/>
    </dgm:pt>
    <dgm:pt modelId="{56F4082D-05B3-4C5A-ACA7-D7A2733B2AFB}" type="pres">
      <dgm:prSet presAssocID="{3FA206E4-B08A-4806-9D24-256450961247}" presName="desTx" presStyleLbl="alignAccFollowNode1" presStyleIdx="2" presStyleCnt="4">
        <dgm:presLayoutVars>
          <dgm:bulletEnabled val="1"/>
        </dgm:presLayoutVars>
      </dgm:prSet>
      <dgm:spPr/>
    </dgm:pt>
    <dgm:pt modelId="{A88C9D05-5AD9-428B-9370-1D4E1112A56B}" type="pres">
      <dgm:prSet presAssocID="{5472D217-B26E-4E7B-98ED-84B352F0E93F}" presName="space" presStyleCnt="0"/>
      <dgm:spPr/>
    </dgm:pt>
    <dgm:pt modelId="{9C39341B-B0B3-43F8-8FD6-85FA03640043}" type="pres">
      <dgm:prSet presAssocID="{EE447F48-D33C-43CC-ABF1-96DF849A6545}" presName="composite" presStyleCnt="0"/>
      <dgm:spPr/>
    </dgm:pt>
    <dgm:pt modelId="{4A57A465-925C-4F4A-A2F0-EEF9F0ECFFA0}" type="pres">
      <dgm:prSet presAssocID="{EE447F48-D33C-43CC-ABF1-96DF849A6545}" presName="parTx" presStyleLbl="alignNode1" presStyleIdx="3" presStyleCnt="4">
        <dgm:presLayoutVars>
          <dgm:chMax val="0"/>
          <dgm:chPref val="0"/>
          <dgm:bulletEnabled val="1"/>
        </dgm:presLayoutVars>
      </dgm:prSet>
      <dgm:spPr/>
    </dgm:pt>
    <dgm:pt modelId="{6105E9F9-D596-4A7D-A4DD-979FE83B79D8}" type="pres">
      <dgm:prSet presAssocID="{EE447F48-D33C-43CC-ABF1-96DF849A6545}" presName="desTx" presStyleLbl="alignAccFollowNode1" presStyleIdx="3" presStyleCnt="4">
        <dgm:presLayoutVars>
          <dgm:bulletEnabled val="1"/>
        </dgm:presLayoutVars>
      </dgm:prSet>
      <dgm:spPr/>
    </dgm:pt>
  </dgm:ptLst>
  <dgm:cxnLst>
    <dgm:cxn modelId="{BB97AA02-825E-4AC9-B9F4-559750DA6BAA}" srcId="{26C5F663-08C3-4F19-A271-691C30A22B38}" destId="{EE447F48-D33C-43CC-ABF1-96DF849A6545}" srcOrd="3" destOrd="0" parTransId="{E0E2B075-B2C8-4E02-A97A-2442C0A4279C}" sibTransId="{72D0E1F1-F472-45C0-8746-7184F289CF34}"/>
    <dgm:cxn modelId="{42C8DB05-EF46-4A2D-841A-72F61EB0CF43}" type="presOf" srcId="{6BD8D512-42E9-469B-8A8F-92C3F7ADC016}" destId="{82D705FE-5267-42D0-86FE-FF8951DC627F}" srcOrd="0" destOrd="0" presId="urn:microsoft.com/office/officeart/2005/8/layout/hList1"/>
    <dgm:cxn modelId="{AC433410-F030-4F4B-BE33-C9DDA0EE9C71}" type="presOf" srcId="{6C1AA347-4383-4FCF-A684-03AE31BF08CF}" destId="{82D705FE-5267-42D0-86FE-FF8951DC627F}" srcOrd="0" destOrd="1" presId="urn:microsoft.com/office/officeart/2005/8/layout/hList1"/>
    <dgm:cxn modelId="{59E2923C-B98A-4376-B047-F6D5EA33520A}" type="presOf" srcId="{EAEF2A77-DB57-4837-9F02-D71BA283AE95}" destId="{FBD15389-9D62-4C3C-8FC2-FA00DAD62F1B}" srcOrd="0" destOrd="0" presId="urn:microsoft.com/office/officeart/2005/8/layout/hList1"/>
    <dgm:cxn modelId="{04A58F3E-EAC1-4259-B23D-094B86A8E2CD}" srcId="{F07ADA45-E752-4B09-80B3-D36C9E278FD8}" destId="{6C1AA347-4383-4FCF-A684-03AE31BF08CF}" srcOrd="1" destOrd="0" parTransId="{8693F8CF-F738-4521-8569-88427791B557}" sibTransId="{3069433A-57B6-4117-A69F-4B330B2AA9E3}"/>
    <dgm:cxn modelId="{E390615A-80DB-4B43-8F2B-40194D0F4138}" srcId="{3FA206E4-B08A-4806-9D24-256450961247}" destId="{7A849FD2-F451-406B-B421-1A03076E7D56}" srcOrd="0" destOrd="0" parTransId="{16B7328D-DE72-4E5C-8D13-970D2C1A9B26}" sibTransId="{AC2F460A-4F6A-4F81-907F-59EA74CBB544}"/>
    <dgm:cxn modelId="{8C93A566-2B16-45CD-AB4F-DDE3D67D3BE1}" srcId="{B1A138D5-760D-4C01-BDEB-79C2CA6FF5B8}" destId="{EAEF2A77-DB57-4837-9F02-D71BA283AE95}" srcOrd="0" destOrd="0" parTransId="{7AFA3F8E-A633-4746-970C-663D18F19C50}" sibTransId="{38698369-9577-4FD9-9448-618BA1F1AE9F}"/>
    <dgm:cxn modelId="{D364C566-3FD8-4E21-B598-83BB34E5CBAD}" type="presOf" srcId="{B1A138D5-760D-4C01-BDEB-79C2CA6FF5B8}" destId="{C115F29C-41ED-4BCE-803D-E79BFC10C16F}" srcOrd="0" destOrd="0" presId="urn:microsoft.com/office/officeart/2005/8/layout/hList1"/>
    <dgm:cxn modelId="{7B984E7B-A9C3-4B9D-BD31-91B61694093D}" type="presOf" srcId="{7A849FD2-F451-406B-B421-1A03076E7D56}" destId="{56F4082D-05B3-4C5A-ACA7-D7A2733B2AFB}" srcOrd="0" destOrd="0" presId="urn:microsoft.com/office/officeart/2005/8/layout/hList1"/>
    <dgm:cxn modelId="{1942C683-C08D-45EE-A338-0CC957DB1A9B}" srcId="{26C5F663-08C3-4F19-A271-691C30A22B38}" destId="{F07ADA45-E752-4B09-80B3-D36C9E278FD8}" srcOrd="1" destOrd="0" parTransId="{2738BCDE-400F-4782-BC73-A8B882B0FCF0}" sibTransId="{F0C596ED-9AE0-4898-B132-754627900AD5}"/>
    <dgm:cxn modelId="{1707B28C-AB54-4AD2-9528-D3B6231B35DC}" type="presOf" srcId="{F07ADA45-E752-4B09-80B3-D36C9E278FD8}" destId="{257D7B65-EA14-4074-91DA-75F9ECC452AA}" srcOrd="0" destOrd="0" presId="urn:microsoft.com/office/officeart/2005/8/layout/hList1"/>
    <dgm:cxn modelId="{5D7B6C95-AFA0-4EFC-8CAD-FC6727CC840A}" type="presOf" srcId="{360C7522-A1CD-4819-9D37-49F4C9260ABB}" destId="{6105E9F9-D596-4A7D-A4DD-979FE83B79D8}" srcOrd="0" destOrd="0" presId="urn:microsoft.com/office/officeart/2005/8/layout/hList1"/>
    <dgm:cxn modelId="{15CB3EAE-2E39-4E2E-95EA-CA4B052FBD39}" type="presOf" srcId="{3FA206E4-B08A-4806-9D24-256450961247}" destId="{3F1DFDA2-A374-40FE-8DE5-91DA8019252B}" srcOrd="0" destOrd="0" presId="urn:microsoft.com/office/officeart/2005/8/layout/hList1"/>
    <dgm:cxn modelId="{366CE0D2-045B-441E-AFCA-3293AF1448E9}" type="presOf" srcId="{EE447F48-D33C-43CC-ABF1-96DF849A6545}" destId="{4A57A465-925C-4F4A-A2F0-EEF9F0ECFFA0}" srcOrd="0" destOrd="0" presId="urn:microsoft.com/office/officeart/2005/8/layout/hList1"/>
    <dgm:cxn modelId="{199207D4-C9EB-4762-8495-E78FB5857FBF}" type="presOf" srcId="{26C5F663-08C3-4F19-A271-691C30A22B38}" destId="{A8ABE693-4B64-457C-A82D-F992D9C35DB5}" srcOrd="0" destOrd="0" presId="urn:microsoft.com/office/officeart/2005/8/layout/hList1"/>
    <dgm:cxn modelId="{CFA4F4DE-06E2-4C69-A2C5-0F158E26891E}" srcId="{26C5F663-08C3-4F19-A271-691C30A22B38}" destId="{3FA206E4-B08A-4806-9D24-256450961247}" srcOrd="2" destOrd="0" parTransId="{A2294F3C-E6DB-4A26-856E-FA6B51855935}" sibTransId="{5472D217-B26E-4E7B-98ED-84B352F0E93F}"/>
    <dgm:cxn modelId="{1F74E8EE-3715-4856-B890-878E3B5AD865}" srcId="{EE447F48-D33C-43CC-ABF1-96DF849A6545}" destId="{360C7522-A1CD-4819-9D37-49F4C9260ABB}" srcOrd="0" destOrd="0" parTransId="{DA26590B-399F-48C4-9EF5-D6E07A92BBD8}" sibTransId="{D042B444-656C-4675-B508-9786C23D92C7}"/>
    <dgm:cxn modelId="{78C87DF4-E0A5-4A4F-A6C3-61DCA0E35E23}" srcId="{F07ADA45-E752-4B09-80B3-D36C9E278FD8}" destId="{6BD8D512-42E9-469B-8A8F-92C3F7ADC016}" srcOrd="0" destOrd="0" parTransId="{F4F3CCD3-B917-4CDE-9985-057092BF023A}" sibTransId="{C55CC9D1-802B-4E53-A78F-F66C87ED2EA2}"/>
    <dgm:cxn modelId="{466031FA-D436-44F3-A7BB-E188062F7E25}" srcId="{26C5F663-08C3-4F19-A271-691C30A22B38}" destId="{B1A138D5-760D-4C01-BDEB-79C2CA6FF5B8}" srcOrd="0" destOrd="0" parTransId="{E31394B1-C3B8-4F56-8B55-1B86624B0DFF}" sibTransId="{4B4EF33D-6415-4BB9-9CCB-3972CA6115AD}"/>
    <dgm:cxn modelId="{06281C40-983C-4189-8ED2-302274EE9A36}" type="presParOf" srcId="{A8ABE693-4B64-457C-A82D-F992D9C35DB5}" destId="{2EA3CB6F-E673-48D7-97C7-3B7879BC7C8C}" srcOrd="0" destOrd="0" presId="urn:microsoft.com/office/officeart/2005/8/layout/hList1"/>
    <dgm:cxn modelId="{CE21C205-7061-4502-B90D-3884D32D0E37}" type="presParOf" srcId="{2EA3CB6F-E673-48D7-97C7-3B7879BC7C8C}" destId="{C115F29C-41ED-4BCE-803D-E79BFC10C16F}" srcOrd="0" destOrd="0" presId="urn:microsoft.com/office/officeart/2005/8/layout/hList1"/>
    <dgm:cxn modelId="{35D02D8E-9257-436B-B52B-6584EFA1E0A8}" type="presParOf" srcId="{2EA3CB6F-E673-48D7-97C7-3B7879BC7C8C}" destId="{FBD15389-9D62-4C3C-8FC2-FA00DAD62F1B}" srcOrd="1" destOrd="0" presId="urn:microsoft.com/office/officeart/2005/8/layout/hList1"/>
    <dgm:cxn modelId="{260129B7-BFEE-4061-80D4-A1BFBE4CC02E}" type="presParOf" srcId="{A8ABE693-4B64-457C-A82D-F992D9C35DB5}" destId="{B3900257-2EFB-4F3C-887C-A60B830F8DB8}" srcOrd="1" destOrd="0" presId="urn:microsoft.com/office/officeart/2005/8/layout/hList1"/>
    <dgm:cxn modelId="{F4558771-2CCA-4423-B44C-F9EE3FF84FA5}" type="presParOf" srcId="{A8ABE693-4B64-457C-A82D-F992D9C35DB5}" destId="{60C2D836-08BC-4603-9A43-C3F160B4721A}" srcOrd="2" destOrd="0" presId="urn:microsoft.com/office/officeart/2005/8/layout/hList1"/>
    <dgm:cxn modelId="{E3D624BB-C63C-4A56-96FB-E7EF739F4FEA}" type="presParOf" srcId="{60C2D836-08BC-4603-9A43-C3F160B4721A}" destId="{257D7B65-EA14-4074-91DA-75F9ECC452AA}" srcOrd="0" destOrd="0" presId="urn:microsoft.com/office/officeart/2005/8/layout/hList1"/>
    <dgm:cxn modelId="{BD3F34C5-653E-45E4-982F-4F330B85BA6D}" type="presParOf" srcId="{60C2D836-08BC-4603-9A43-C3F160B4721A}" destId="{82D705FE-5267-42D0-86FE-FF8951DC627F}" srcOrd="1" destOrd="0" presId="urn:microsoft.com/office/officeart/2005/8/layout/hList1"/>
    <dgm:cxn modelId="{BE529D9A-D531-446A-AA4D-06ED3F36B89C}" type="presParOf" srcId="{A8ABE693-4B64-457C-A82D-F992D9C35DB5}" destId="{1FD45184-3353-4C6C-A354-B3C351666F9C}" srcOrd="3" destOrd="0" presId="urn:microsoft.com/office/officeart/2005/8/layout/hList1"/>
    <dgm:cxn modelId="{EA3DDB0F-4B39-4FEA-8A9D-37734A8A5B0B}" type="presParOf" srcId="{A8ABE693-4B64-457C-A82D-F992D9C35DB5}" destId="{BF932656-BEF5-4E32-857C-86D0CE4018F9}" srcOrd="4" destOrd="0" presId="urn:microsoft.com/office/officeart/2005/8/layout/hList1"/>
    <dgm:cxn modelId="{AC092996-6177-426A-BAB1-894CD43D058D}" type="presParOf" srcId="{BF932656-BEF5-4E32-857C-86D0CE4018F9}" destId="{3F1DFDA2-A374-40FE-8DE5-91DA8019252B}" srcOrd="0" destOrd="0" presId="urn:microsoft.com/office/officeart/2005/8/layout/hList1"/>
    <dgm:cxn modelId="{5EC01DEF-83AB-4E01-B5A0-2232C57F6E1B}" type="presParOf" srcId="{BF932656-BEF5-4E32-857C-86D0CE4018F9}" destId="{56F4082D-05B3-4C5A-ACA7-D7A2733B2AFB}" srcOrd="1" destOrd="0" presId="urn:microsoft.com/office/officeart/2005/8/layout/hList1"/>
    <dgm:cxn modelId="{F5C42A0F-0C7B-411D-BE22-B5EB1B044867}" type="presParOf" srcId="{A8ABE693-4B64-457C-A82D-F992D9C35DB5}" destId="{A88C9D05-5AD9-428B-9370-1D4E1112A56B}" srcOrd="5" destOrd="0" presId="urn:microsoft.com/office/officeart/2005/8/layout/hList1"/>
    <dgm:cxn modelId="{EACDABF6-E2B4-4BC8-A90C-169C1E261AC3}" type="presParOf" srcId="{A8ABE693-4B64-457C-A82D-F992D9C35DB5}" destId="{9C39341B-B0B3-43F8-8FD6-85FA03640043}" srcOrd="6" destOrd="0" presId="urn:microsoft.com/office/officeart/2005/8/layout/hList1"/>
    <dgm:cxn modelId="{D5CBF254-25B2-4F5F-ADD8-8FC0F6E06D8F}" type="presParOf" srcId="{9C39341B-B0B3-43F8-8FD6-85FA03640043}" destId="{4A57A465-925C-4F4A-A2F0-EEF9F0ECFFA0}" srcOrd="0" destOrd="0" presId="urn:microsoft.com/office/officeart/2005/8/layout/hList1"/>
    <dgm:cxn modelId="{B5999423-4B31-4B85-A86F-0BAA313D4A24}" type="presParOf" srcId="{9C39341B-B0B3-43F8-8FD6-85FA03640043}" destId="{6105E9F9-D596-4A7D-A4DD-979FE83B79D8}"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86DFA04-31EF-49B6-AFAE-2287858E0303}" type="doc">
      <dgm:prSet loTypeId="urn:microsoft.com/office/officeart/2016/7/layout/RoundedRectangleTimeline" loCatId="process" qsTypeId="urn:microsoft.com/office/officeart/2005/8/quickstyle/simple1" qsCatId="simple" csTypeId="urn:microsoft.com/office/officeart/2005/8/colors/colorful5" csCatId="colorful" phldr="1"/>
      <dgm:spPr/>
      <dgm:t>
        <a:bodyPr/>
        <a:lstStyle/>
        <a:p>
          <a:endParaRPr lang="en-US"/>
        </a:p>
      </dgm:t>
    </dgm:pt>
    <dgm:pt modelId="{9B50AE85-DEA1-41F3-9C2C-24A18069C473}">
      <dgm:prSet/>
      <dgm:spPr/>
      <dgm:t>
        <a:bodyPr/>
        <a:lstStyle/>
        <a:p>
          <a:r>
            <a:rPr lang="en-US" dirty="0"/>
            <a:t>2001</a:t>
          </a:r>
        </a:p>
      </dgm:t>
    </dgm:pt>
    <dgm:pt modelId="{20A9B789-9B22-478C-970C-71496754809B}" type="parTrans" cxnId="{A4CE7A9B-B015-4E32-A86C-C3A08970D2FB}">
      <dgm:prSet/>
      <dgm:spPr/>
      <dgm:t>
        <a:bodyPr/>
        <a:lstStyle/>
        <a:p>
          <a:pPr algn="l"/>
          <a:endParaRPr lang="en-US"/>
        </a:p>
      </dgm:t>
    </dgm:pt>
    <dgm:pt modelId="{12A4AEA8-BC1D-4ADD-8236-A533A455F22E}" type="sibTrans" cxnId="{A4CE7A9B-B015-4E32-A86C-C3A08970D2FB}">
      <dgm:prSet/>
      <dgm:spPr/>
      <dgm:t>
        <a:bodyPr/>
        <a:lstStyle/>
        <a:p>
          <a:endParaRPr lang="en-US"/>
        </a:p>
      </dgm:t>
    </dgm:pt>
    <dgm:pt modelId="{82968BA3-DFCC-4B51-ABB1-F1F4791698B0}">
      <dgm:prSet/>
      <dgm:spPr/>
      <dgm:t>
        <a:bodyPr/>
        <a:lstStyle/>
        <a:p>
          <a:r>
            <a:rPr lang="en-US" dirty="0" err="1">
              <a:solidFill>
                <a:schemeClr val="accent5">
                  <a:lumMod val="60000"/>
                  <a:lumOff val="40000"/>
                </a:schemeClr>
              </a:solidFill>
            </a:rPr>
            <a:t>Zadvydas</a:t>
          </a:r>
          <a:r>
            <a:rPr lang="en-US" dirty="0">
              <a:solidFill>
                <a:schemeClr val="accent5">
                  <a:lumMod val="60000"/>
                  <a:lumOff val="40000"/>
                </a:schemeClr>
              </a:solidFill>
            </a:rPr>
            <a:t> v. Davis </a:t>
          </a:r>
        </a:p>
        <a:p>
          <a:r>
            <a:rPr lang="en-US" dirty="0"/>
            <a:t>LPR since age 8 with long criminal record involving drug crimes, attempted robbery, attempted burglary, and theft</a:t>
          </a:r>
        </a:p>
        <a:p>
          <a:r>
            <a:rPr lang="en-US" dirty="0"/>
            <a:t>Born in a displaced persons camp in Germany to Lithuanian parents (stateless) </a:t>
          </a:r>
        </a:p>
        <a:p>
          <a:r>
            <a:rPr lang="en-US" dirty="0"/>
            <a:t>Challenging indefinite detention post-removal </a:t>
          </a:r>
        </a:p>
        <a:p>
          <a:r>
            <a:rPr lang="en-US" dirty="0"/>
            <a:t>Held: “After this 6-month period, once the alien provides good reason to believe there is not likelihood of removal in the reasonable foreseeable future, the government must respond with evidence to rebut the presumption.”</a:t>
          </a:r>
        </a:p>
        <a:p>
          <a:r>
            <a:rPr lang="en-US" dirty="0"/>
            <a:t>Interpreted: requiring periodic review of detention</a:t>
          </a:r>
        </a:p>
        <a:p>
          <a:endParaRPr lang="en-US" dirty="0"/>
        </a:p>
      </dgm:t>
    </dgm:pt>
    <dgm:pt modelId="{B474C1A9-9141-4567-8AA6-A8446206794E}" type="parTrans" cxnId="{E50EA410-61F4-443F-B045-5AC0708EA191}">
      <dgm:prSet/>
      <dgm:spPr/>
      <dgm:t>
        <a:bodyPr/>
        <a:lstStyle/>
        <a:p>
          <a:pPr algn="l"/>
          <a:endParaRPr lang="en-US"/>
        </a:p>
      </dgm:t>
    </dgm:pt>
    <dgm:pt modelId="{8BC987EC-BEB5-4480-B241-99E630336DA8}" type="sibTrans" cxnId="{E50EA410-61F4-443F-B045-5AC0708EA191}">
      <dgm:prSet/>
      <dgm:spPr/>
      <dgm:t>
        <a:bodyPr/>
        <a:lstStyle/>
        <a:p>
          <a:endParaRPr lang="en-US"/>
        </a:p>
      </dgm:t>
    </dgm:pt>
    <dgm:pt modelId="{B157653D-2397-47E3-94A8-8E8B13726408}">
      <dgm:prSet/>
      <dgm:spPr/>
      <dgm:t>
        <a:bodyPr/>
        <a:lstStyle/>
        <a:p>
          <a:r>
            <a:rPr lang="en-US" dirty="0"/>
            <a:t>2003</a:t>
          </a:r>
        </a:p>
      </dgm:t>
    </dgm:pt>
    <dgm:pt modelId="{7C340691-872A-42EE-977C-5B833001E6A0}" type="parTrans" cxnId="{950692EB-01A7-4BA3-A03C-6D1E2A5F26EE}">
      <dgm:prSet/>
      <dgm:spPr/>
      <dgm:t>
        <a:bodyPr/>
        <a:lstStyle/>
        <a:p>
          <a:pPr algn="l"/>
          <a:endParaRPr lang="en-US"/>
        </a:p>
      </dgm:t>
    </dgm:pt>
    <dgm:pt modelId="{C11CD3A4-ED92-4609-A589-8DA6272582F8}" type="sibTrans" cxnId="{950692EB-01A7-4BA3-A03C-6D1E2A5F26EE}">
      <dgm:prSet/>
      <dgm:spPr/>
      <dgm:t>
        <a:bodyPr/>
        <a:lstStyle/>
        <a:p>
          <a:endParaRPr lang="en-US"/>
        </a:p>
      </dgm:t>
    </dgm:pt>
    <dgm:pt modelId="{CFC6C321-565B-4736-9600-0849B35804F7}">
      <dgm:prSet/>
      <dgm:spPr/>
      <dgm:t>
        <a:bodyPr/>
        <a:lstStyle/>
        <a:p>
          <a:r>
            <a:rPr lang="en-US" dirty="0" err="1">
              <a:solidFill>
                <a:srgbClr val="FFC000"/>
              </a:solidFill>
            </a:rPr>
            <a:t>Demore</a:t>
          </a:r>
          <a:r>
            <a:rPr lang="en-US" dirty="0">
              <a:solidFill>
                <a:srgbClr val="FFC000"/>
              </a:solidFill>
            </a:rPr>
            <a:t> v. Kim </a:t>
          </a:r>
        </a:p>
        <a:p>
          <a:r>
            <a:rPr lang="en-US" dirty="0"/>
            <a:t>LPR since age 6, originally from South Korea, convicted of first-degree burglary and of “pretty theft with priors” </a:t>
          </a:r>
        </a:p>
        <a:p>
          <a:r>
            <a:rPr lang="en-US" dirty="0"/>
            <a:t>Detained while in removal and contesting legality of mandatory detention under INA § 236(c) and seeking a bond hearing</a:t>
          </a:r>
        </a:p>
        <a:p>
          <a:r>
            <a:rPr lang="en-US" dirty="0"/>
            <a:t>Held: The Fifth Amendment does not constrain mandatory detention during removal </a:t>
          </a:r>
        </a:p>
        <a:p>
          <a:r>
            <a:rPr lang="en-US" dirty="0"/>
            <a:t>Interpreted:  It did not consider the permissible length of detention if too prolonged and some lower courts have imposed six months </a:t>
          </a:r>
        </a:p>
      </dgm:t>
    </dgm:pt>
    <dgm:pt modelId="{E16317D1-6F50-4823-97B7-A2996F0FE94D}" type="parTrans" cxnId="{1CBB0F56-2A16-469E-B30F-2E05729C9C4B}">
      <dgm:prSet/>
      <dgm:spPr/>
      <dgm:t>
        <a:bodyPr/>
        <a:lstStyle/>
        <a:p>
          <a:pPr algn="l"/>
          <a:endParaRPr lang="en-US"/>
        </a:p>
      </dgm:t>
    </dgm:pt>
    <dgm:pt modelId="{E552DB50-1B67-4762-89F9-7D3490111E2B}" type="sibTrans" cxnId="{1CBB0F56-2A16-469E-B30F-2E05729C9C4B}">
      <dgm:prSet/>
      <dgm:spPr/>
      <dgm:t>
        <a:bodyPr/>
        <a:lstStyle/>
        <a:p>
          <a:endParaRPr lang="en-US"/>
        </a:p>
      </dgm:t>
    </dgm:pt>
    <dgm:pt modelId="{501DC69F-43F9-4B1E-BE22-6D9FA0AFC528}">
      <dgm:prSet/>
      <dgm:spPr/>
      <dgm:t>
        <a:bodyPr/>
        <a:lstStyle/>
        <a:p>
          <a:r>
            <a:rPr lang="en-US" dirty="0"/>
            <a:t>2005</a:t>
          </a:r>
        </a:p>
      </dgm:t>
    </dgm:pt>
    <dgm:pt modelId="{D662275D-EF71-4EF0-8C53-5B09830A2AA4}" type="parTrans" cxnId="{A1DD0BFE-1A98-40AA-BB60-9659ADA72CA3}">
      <dgm:prSet/>
      <dgm:spPr/>
      <dgm:t>
        <a:bodyPr/>
        <a:lstStyle/>
        <a:p>
          <a:pPr algn="l"/>
          <a:endParaRPr lang="en-US"/>
        </a:p>
      </dgm:t>
    </dgm:pt>
    <dgm:pt modelId="{05A1C2F3-0854-4F17-AD49-F6E4F5029DC1}" type="sibTrans" cxnId="{A1DD0BFE-1A98-40AA-BB60-9659ADA72CA3}">
      <dgm:prSet/>
      <dgm:spPr/>
      <dgm:t>
        <a:bodyPr/>
        <a:lstStyle/>
        <a:p>
          <a:endParaRPr lang="en-US"/>
        </a:p>
      </dgm:t>
    </dgm:pt>
    <dgm:pt modelId="{44097D21-977F-4452-AE35-C129A16A3F89}">
      <dgm:prSet/>
      <dgm:spPr/>
      <dgm:t>
        <a:bodyPr/>
        <a:lstStyle/>
        <a:p>
          <a:r>
            <a:rPr lang="en-US" dirty="0">
              <a:solidFill>
                <a:schemeClr val="accent4">
                  <a:lumMod val="60000"/>
                  <a:lumOff val="40000"/>
                </a:schemeClr>
              </a:solidFill>
            </a:rPr>
            <a:t>Clark v. Martinez </a:t>
          </a:r>
        </a:p>
        <a:p>
          <a:r>
            <a:rPr lang="en-US" dirty="0"/>
            <a:t>Non-LPRs in indefinite detention – largely Cubans –all convicted of crimes </a:t>
          </a:r>
        </a:p>
        <a:p>
          <a:r>
            <a:rPr lang="en-US" dirty="0"/>
            <a:t>The same reasoning/holding in </a:t>
          </a:r>
          <a:r>
            <a:rPr lang="en-US" dirty="0" err="1"/>
            <a:t>Zadvydas</a:t>
          </a:r>
          <a:r>
            <a:rPr lang="en-US" dirty="0"/>
            <a:t> applies </a:t>
          </a:r>
        </a:p>
        <a:p>
          <a:r>
            <a:rPr lang="en-US" dirty="0"/>
            <a:t>Interpreted:  requiring periodic review of detention </a:t>
          </a:r>
        </a:p>
      </dgm:t>
    </dgm:pt>
    <dgm:pt modelId="{5FFA1078-907B-401E-8F53-8B5E1527C8B3}" type="parTrans" cxnId="{F88F4232-77DC-40B9-BB0F-3421FBFA38E2}">
      <dgm:prSet/>
      <dgm:spPr/>
      <dgm:t>
        <a:bodyPr/>
        <a:lstStyle/>
        <a:p>
          <a:pPr algn="l"/>
          <a:endParaRPr lang="en-US"/>
        </a:p>
      </dgm:t>
    </dgm:pt>
    <dgm:pt modelId="{EB2757D3-D785-439B-8033-3912AFC7CDAA}" type="sibTrans" cxnId="{F88F4232-77DC-40B9-BB0F-3421FBFA38E2}">
      <dgm:prSet/>
      <dgm:spPr/>
      <dgm:t>
        <a:bodyPr/>
        <a:lstStyle/>
        <a:p>
          <a:endParaRPr lang="en-US"/>
        </a:p>
      </dgm:t>
    </dgm:pt>
    <dgm:pt modelId="{AE7358A2-3D9A-4A4C-BBED-5424660EAD51}">
      <dgm:prSet/>
      <dgm:spPr/>
      <dgm:t>
        <a:bodyPr/>
        <a:lstStyle/>
        <a:p>
          <a:r>
            <a:rPr lang="en-US" dirty="0"/>
            <a:t>2018</a:t>
          </a:r>
        </a:p>
      </dgm:t>
    </dgm:pt>
    <dgm:pt modelId="{8A0C3D83-7482-48F5-9A7B-7BCCFFA89D39}" type="parTrans" cxnId="{AB4C7C27-9298-4339-A781-9A16BCBB27E7}">
      <dgm:prSet/>
      <dgm:spPr/>
      <dgm:t>
        <a:bodyPr/>
        <a:lstStyle/>
        <a:p>
          <a:pPr algn="l"/>
          <a:endParaRPr lang="en-US"/>
        </a:p>
      </dgm:t>
    </dgm:pt>
    <dgm:pt modelId="{BCA8377F-58EC-40FD-8F05-DF4E529335AA}" type="sibTrans" cxnId="{AB4C7C27-9298-4339-A781-9A16BCBB27E7}">
      <dgm:prSet/>
      <dgm:spPr/>
      <dgm:t>
        <a:bodyPr/>
        <a:lstStyle/>
        <a:p>
          <a:endParaRPr lang="en-US"/>
        </a:p>
      </dgm:t>
    </dgm:pt>
    <dgm:pt modelId="{D8FCE50B-8057-456A-B2A9-965F28038B25}">
      <dgm:prSet/>
      <dgm:spPr/>
      <dgm:t>
        <a:bodyPr/>
        <a:lstStyle/>
        <a:p>
          <a:r>
            <a:rPr lang="en-US" b="1" dirty="0">
              <a:solidFill>
                <a:schemeClr val="accent6">
                  <a:lumMod val="60000"/>
                  <a:lumOff val="40000"/>
                </a:schemeClr>
              </a:solidFill>
            </a:rPr>
            <a:t>Jennings v. Rodriguez</a:t>
          </a:r>
        </a:p>
        <a:p>
          <a:r>
            <a:rPr lang="en-US" b="0" dirty="0">
              <a:solidFill>
                <a:schemeClr val="tx1"/>
              </a:solidFill>
            </a:rPr>
            <a:t>Long-term LPR (30 years) from Mexico</a:t>
          </a:r>
        </a:p>
        <a:p>
          <a:r>
            <a:rPr lang="en-US" b="0" dirty="0">
              <a:solidFill>
                <a:schemeClr val="tx1"/>
              </a:solidFill>
            </a:rPr>
            <a:t>Convicted of a drug offense and theft of a vehicle </a:t>
          </a:r>
        </a:p>
        <a:p>
          <a:r>
            <a:rPr lang="en-US" b="0" dirty="0">
              <a:solidFill>
                <a:schemeClr val="tx1"/>
              </a:solidFill>
            </a:rPr>
            <a:t>Challenging mandatory + prolonged detention during removal – arguing for a 6-month presumption and seeking a bond hearing </a:t>
          </a:r>
        </a:p>
        <a:p>
          <a:r>
            <a:rPr lang="en-US" b="0" dirty="0">
              <a:solidFill>
                <a:schemeClr val="tx1"/>
              </a:solidFill>
            </a:rPr>
            <a:t>Held: The Fifth amendment does not constrain even prolonged mandatory detention during the removal period</a:t>
          </a:r>
        </a:p>
      </dgm:t>
    </dgm:pt>
    <dgm:pt modelId="{D5DFEBC1-CD5A-4769-8915-305975D67145}" type="parTrans" cxnId="{D3D5DDFE-3C40-4FB4-A2D6-AF320BE8808D}">
      <dgm:prSet/>
      <dgm:spPr/>
      <dgm:t>
        <a:bodyPr/>
        <a:lstStyle/>
        <a:p>
          <a:pPr algn="l"/>
          <a:endParaRPr lang="en-US"/>
        </a:p>
      </dgm:t>
    </dgm:pt>
    <dgm:pt modelId="{338B3E43-3652-4902-AE82-69646DE76CA7}" type="sibTrans" cxnId="{D3D5DDFE-3C40-4FB4-A2D6-AF320BE8808D}">
      <dgm:prSet/>
      <dgm:spPr/>
      <dgm:t>
        <a:bodyPr/>
        <a:lstStyle/>
        <a:p>
          <a:endParaRPr lang="en-US"/>
        </a:p>
      </dgm:t>
    </dgm:pt>
    <dgm:pt modelId="{06EBDFA0-2D66-458B-AB3D-C1969BB60FBF}" type="pres">
      <dgm:prSet presAssocID="{A86DFA04-31EF-49B6-AFAE-2287858E0303}" presName="Name0" presStyleCnt="0">
        <dgm:presLayoutVars>
          <dgm:chMax/>
          <dgm:chPref/>
          <dgm:animLvl val="lvl"/>
        </dgm:presLayoutVars>
      </dgm:prSet>
      <dgm:spPr/>
    </dgm:pt>
    <dgm:pt modelId="{7C1F9FE5-1A11-41CB-89F5-451434AC2AC8}" type="pres">
      <dgm:prSet presAssocID="{9B50AE85-DEA1-41F3-9C2C-24A18069C473}" presName="composite1" presStyleCnt="0"/>
      <dgm:spPr/>
    </dgm:pt>
    <dgm:pt modelId="{F7B81D00-8B0B-493B-BBEC-FA4A39C0C8CE}" type="pres">
      <dgm:prSet presAssocID="{9B50AE85-DEA1-41F3-9C2C-24A18069C473}" presName="parent1" presStyleLbl="alignNode1" presStyleIdx="0" presStyleCnt="4">
        <dgm:presLayoutVars>
          <dgm:chMax val="1"/>
          <dgm:chPref val="1"/>
          <dgm:bulletEnabled val="1"/>
        </dgm:presLayoutVars>
      </dgm:prSet>
      <dgm:spPr/>
    </dgm:pt>
    <dgm:pt modelId="{5EBA8C46-E977-45E4-BFB6-57B5E04BBA63}" type="pres">
      <dgm:prSet presAssocID="{9B50AE85-DEA1-41F3-9C2C-24A18069C473}" presName="Childtext1" presStyleLbl="revTx" presStyleIdx="0" presStyleCnt="4">
        <dgm:presLayoutVars>
          <dgm:bulletEnabled val="1"/>
        </dgm:presLayoutVars>
      </dgm:prSet>
      <dgm:spPr/>
    </dgm:pt>
    <dgm:pt modelId="{FE1E7229-D882-45D2-8B81-ECC932095289}" type="pres">
      <dgm:prSet presAssocID="{9B50AE85-DEA1-41F3-9C2C-24A18069C473}" presName="ConnectLine1" presStyleLbl="sibTrans1D1" presStyleIdx="0" presStyleCnt="4"/>
      <dgm:spPr>
        <a:noFill/>
        <a:ln w="12700" cap="flat" cmpd="sng" algn="ctr">
          <a:solidFill>
            <a:schemeClr val="accent5">
              <a:hueOff val="0"/>
              <a:satOff val="0"/>
              <a:lumOff val="0"/>
              <a:alphaOff val="0"/>
            </a:schemeClr>
          </a:solidFill>
          <a:prstDash val="dash"/>
        </a:ln>
        <a:effectLst/>
      </dgm:spPr>
    </dgm:pt>
    <dgm:pt modelId="{18D36E27-922D-4D3E-9440-18D82B03740B}" type="pres">
      <dgm:prSet presAssocID="{9B50AE85-DEA1-41F3-9C2C-24A18069C473}" presName="ConnectLineEnd1" presStyleLbl="lnNode1" presStyleIdx="0" presStyleCnt="4"/>
      <dgm:spPr/>
    </dgm:pt>
    <dgm:pt modelId="{6B8E7E69-D9E0-41FC-8C44-76C6D7AD95AC}" type="pres">
      <dgm:prSet presAssocID="{9B50AE85-DEA1-41F3-9C2C-24A18069C473}" presName="EmptyPane1" presStyleCnt="0"/>
      <dgm:spPr/>
    </dgm:pt>
    <dgm:pt modelId="{89190DA8-4870-49A4-B4CA-0E49FFFC400D}" type="pres">
      <dgm:prSet presAssocID="{12A4AEA8-BC1D-4ADD-8236-A533A455F22E}" presName="spaceBetweenRectangles1" presStyleCnt="0"/>
      <dgm:spPr/>
    </dgm:pt>
    <dgm:pt modelId="{8E988DA1-AD8A-4EB0-8CB2-EF8D3B50BFCE}" type="pres">
      <dgm:prSet presAssocID="{B157653D-2397-47E3-94A8-8E8B13726408}" presName="composite1" presStyleCnt="0"/>
      <dgm:spPr/>
    </dgm:pt>
    <dgm:pt modelId="{A51CBC1A-C8A3-4FFD-9919-8054A5D92616}" type="pres">
      <dgm:prSet presAssocID="{B157653D-2397-47E3-94A8-8E8B13726408}" presName="parent1" presStyleLbl="alignNode1" presStyleIdx="1" presStyleCnt="4">
        <dgm:presLayoutVars>
          <dgm:chMax val="1"/>
          <dgm:chPref val="1"/>
          <dgm:bulletEnabled val="1"/>
        </dgm:presLayoutVars>
      </dgm:prSet>
      <dgm:spPr/>
    </dgm:pt>
    <dgm:pt modelId="{5A6BE82C-F35D-41B6-93DB-8979BEC00695}" type="pres">
      <dgm:prSet presAssocID="{B157653D-2397-47E3-94A8-8E8B13726408}" presName="Childtext1" presStyleLbl="revTx" presStyleIdx="1" presStyleCnt="4">
        <dgm:presLayoutVars>
          <dgm:bulletEnabled val="1"/>
        </dgm:presLayoutVars>
      </dgm:prSet>
      <dgm:spPr/>
    </dgm:pt>
    <dgm:pt modelId="{8DE97B5E-062D-4828-AED5-4215636FEEB5}" type="pres">
      <dgm:prSet presAssocID="{B157653D-2397-47E3-94A8-8E8B13726408}" presName="ConnectLine1" presStyleLbl="sibTrans1D1" presStyleIdx="1" presStyleCnt="4"/>
      <dgm:spPr>
        <a:noFill/>
        <a:ln w="12700" cap="flat" cmpd="sng" algn="ctr">
          <a:solidFill>
            <a:schemeClr val="accent5">
              <a:hueOff val="-942505"/>
              <a:satOff val="-26613"/>
              <a:lumOff val="-66"/>
              <a:alphaOff val="0"/>
            </a:schemeClr>
          </a:solidFill>
          <a:prstDash val="dash"/>
        </a:ln>
        <a:effectLst/>
      </dgm:spPr>
    </dgm:pt>
    <dgm:pt modelId="{AD4E3A8A-831B-4766-8AA3-1D72A6168CBF}" type="pres">
      <dgm:prSet presAssocID="{B157653D-2397-47E3-94A8-8E8B13726408}" presName="ConnectLineEnd1" presStyleLbl="lnNode1" presStyleIdx="1" presStyleCnt="4"/>
      <dgm:spPr/>
    </dgm:pt>
    <dgm:pt modelId="{35CAA05C-D9B9-4E7E-A6EE-1BFFA93961ED}" type="pres">
      <dgm:prSet presAssocID="{B157653D-2397-47E3-94A8-8E8B13726408}" presName="EmptyPane1" presStyleCnt="0"/>
      <dgm:spPr/>
    </dgm:pt>
    <dgm:pt modelId="{56C90CAE-B97B-4A83-86BF-3CA886AF81B8}" type="pres">
      <dgm:prSet presAssocID="{C11CD3A4-ED92-4609-A589-8DA6272582F8}" presName="spaceBetweenRectangles1" presStyleCnt="0"/>
      <dgm:spPr/>
    </dgm:pt>
    <dgm:pt modelId="{4C440E85-E204-46AB-9C2B-B56AE7E8DF06}" type="pres">
      <dgm:prSet presAssocID="{501DC69F-43F9-4B1E-BE22-6D9FA0AFC528}" presName="composite1" presStyleCnt="0"/>
      <dgm:spPr/>
    </dgm:pt>
    <dgm:pt modelId="{D434A7A6-6C93-4AFE-B382-F8C0A9E67704}" type="pres">
      <dgm:prSet presAssocID="{501DC69F-43F9-4B1E-BE22-6D9FA0AFC528}" presName="parent1" presStyleLbl="alignNode1" presStyleIdx="2" presStyleCnt="4">
        <dgm:presLayoutVars>
          <dgm:chMax val="1"/>
          <dgm:chPref val="1"/>
          <dgm:bulletEnabled val="1"/>
        </dgm:presLayoutVars>
      </dgm:prSet>
      <dgm:spPr/>
    </dgm:pt>
    <dgm:pt modelId="{756DFA06-6EA2-4C43-9BA9-5BC0E2DDC02F}" type="pres">
      <dgm:prSet presAssocID="{501DC69F-43F9-4B1E-BE22-6D9FA0AFC528}" presName="Childtext1" presStyleLbl="revTx" presStyleIdx="2" presStyleCnt="4">
        <dgm:presLayoutVars>
          <dgm:bulletEnabled val="1"/>
        </dgm:presLayoutVars>
      </dgm:prSet>
      <dgm:spPr/>
    </dgm:pt>
    <dgm:pt modelId="{0E22D21E-B57F-43A6-B5EB-C6710C71529B}" type="pres">
      <dgm:prSet presAssocID="{501DC69F-43F9-4B1E-BE22-6D9FA0AFC528}" presName="ConnectLine1" presStyleLbl="sibTrans1D1" presStyleIdx="2" presStyleCnt="4"/>
      <dgm:spPr>
        <a:noFill/>
        <a:ln w="12700" cap="flat" cmpd="sng" algn="ctr">
          <a:solidFill>
            <a:schemeClr val="accent5">
              <a:hueOff val="-1885010"/>
              <a:satOff val="-53226"/>
              <a:lumOff val="-131"/>
              <a:alphaOff val="0"/>
            </a:schemeClr>
          </a:solidFill>
          <a:prstDash val="dash"/>
        </a:ln>
        <a:effectLst/>
      </dgm:spPr>
    </dgm:pt>
    <dgm:pt modelId="{03FB9C3F-35A8-4252-961F-F33A4911316E}" type="pres">
      <dgm:prSet presAssocID="{501DC69F-43F9-4B1E-BE22-6D9FA0AFC528}" presName="ConnectLineEnd1" presStyleLbl="lnNode1" presStyleIdx="2" presStyleCnt="4"/>
      <dgm:spPr/>
    </dgm:pt>
    <dgm:pt modelId="{AF0FB967-55C6-4CCA-8C8D-344E5630B122}" type="pres">
      <dgm:prSet presAssocID="{501DC69F-43F9-4B1E-BE22-6D9FA0AFC528}" presName="EmptyPane1" presStyleCnt="0"/>
      <dgm:spPr/>
    </dgm:pt>
    <dgm:pt modelId="{C7B31168-F0D9-4EA1-BD10-7FB447A48228}" type="pres">
      <dgm:prSet presAssocID="{05A1C2F3-0854-4F17-AD49-F6E4F5029DC1}" presName="spaceBetweenRectangles1" presStyleCnt="0"/>
      <dgm:spPr/>
    </dgm:pt>
    <dgm:pt modelId="{EF155182-DF71-4CBE-BBE9-163E72878EB8}" type="pres">
      <dgm:prSet presAssocID="{AE7358A2-3D9A-4A4C-BBED-5424660EAD51}" presName="composite1" presStyleCnt="0"/>
      <dgm:spPr/>
    </dgm:pt>
    <dgm:pt modelId="{9D5955BC-08D9-4DAA-8BDA-F576830D63D4}" type="pres">
      <dgm:prSet presAssocID="{AE7358A2-3D9A-4A4C-BBED-5424660EAD51}" presName="parent1" presStyleLbl="alignNode1" presStyleIdx="3" presStyleCnt="4">
        <dgm:presLayoutVars>
          <dgm:chMax val="1"/>
          <dgm:chPref val="1"/>
          <dgm:bulletEnabled val="1"/>
        </dgm:presLayoutVars>
      </dgm:prSet>
      <dgm:spPr/>
    </dgm:pt>
    <dgm:pt modelId="{AB018E11-1A8C-4FE1-84B9-C174E9124671}" type="pres">
      <dgm:prSet presAssocID="{AE7358A2-3D9A-4A4C-BBED-5424660EAD51}" presName="Childtext1" presStyleLbl="revTx" presStyleIdx="3" presStyleCnt="4">
        <dgm:presLayoutVars>
          <dgm:bulletEnabled val="1"/>
        </dgm:presLayoutVars>
      </dgm:prSet>
      <dgm:spPr/>
    </dgm:pt>
    <dgm:pt modelId="{AE70376D-F84E-4111-ABD8-D908D4FF2808}" type="pres">
      <dgm:prSet presAssocID="{AE7358A2-3D9A-4A4C-BBED-5424660EAD51}" presName="ConnectLine1" presStyleLbl="sibTrans1D1" presStyleIdx="3" presStyleCnt="4"/>
      <dgm:spPr>
        <a:noFill/>
        <a:ln w="12700" cap="flat" cmpd="sng" algn="ctr">
          <a:solidFill>
            <a:schemeClr val="accent5">
              <a:hueOff val="-2827515"/>
              <a:satOff val="-79839"/>
              <a:lumOff val="-197"/>
              <a:alphaOff val="0"/>
            </a:schemeClr>
          </a:solidFill>
          <a:prstDash val="dash"/>
        </a:ln>
        <a:effectLst/>
      </dgm:spPr>
    </dgm:pt>
    <dgm:pt modelId="{9769CC31-7D9F-4AB4-B7B7-B327D93E0F45}" type="pres">
      <dgm:prSet presAssocID="{AE7358A2-3D9A-4A4C-BBED-5424660EAD51}" presName="ConnectLineEnd1" presStyleLbl="lnNode1" presStyleIdx="3" presStyleCnt="4"/>
      <dgm:spPr/>
    </dgm:pt>
    <dgm:pt modelId="{EAC86E93-95CA-4CCE-ADAB-4231F78C40A9}" type="pres">
      <dgm:prSet presAssocID="{AE7358A2-3D9A-4A4C-BBED-5424660EAD51}" presName="EmptyPane1" presStyleCnt="0"/>
      <dgm:spPr/>
    </dgm:pt>
  </dgm:ptLst>
  <dgm:cxnLst>
    <dgm:cxn modelId="{6ED91B09-EAD5-4F6B-8F7D-B49A7E120BF9}" type="presOf" srcId="{44097D21-977F-4452-AE35-C129A16A3F89}" destId="{756DFA06-6EA2-4C43-9BA9-5BC0E2DDC02F}" srcOrd="0" destOrd="0" presId="urn:microsoft.com/office/officeart/2016/7/layout/RoundedRectangleTimeline"/>
    <dgm:cxn modelId="{E50EA410-61F4-443F-B045-5AC0708EA191}" srcId="{9B50AE85-DEA1-41F3-9C2C-24A18069C473}" destId="{82968BA3-DFCC-4B51-ABB1-F1F4791698B0}" srcOrd="0" destOrd="0" parTransId="{B474C1A9-9141-4567-8AA6-A8446206794E}" sibTransId="{8BC987EC-BEB5-4480-B241-99E630336DA8}"/>
    <dgm:cxn modelId="{AB4C7C27-9298-4339-A781-9A16BCBB27E7}" srcId="{A86DFA04-31EF-49B6-AFAE-2287858E0303}" destId="{AE7358A2-3D9A-4A4C-BBED-5424660EAD51}" srcOrd="3" destOrd="0" parTransId="{8A0C3D83-7482-48F5-9A7B-7BCCFFA89D39}" sibTransId="{BCA8377F-58EC-40FD-8F05-DF4E529335AA}"/>
    <dgm:cxn modelId="{B751FC30-0026-4066-B186-FB5DDF12B4EB}" type="presOf" srcId="{82968BA3-DFCC-4B51-ABB1-F1F4791698B0}" destId="{5EBA8C46-E977-45E4-BFB6-57B5E04BBA63}" srcOrd="0" destOrd="0" presId="urn:microsoft.com/office/officeart/2016/7/layout/RoundedRectangleTimeline"/>
    <dgm:cxn modelId="{F88F4232-77DC-40B9-BB0F-3421FBFA38E2}" srcId="{501DC69F-43F9-4B1E-BE22-6D9FA0AFC528}" destId="{44097D21-977F-4452-AE35-C129A16A3F89}" srcOrd="0" destOrd="0" parTransId="{5FFA1078-907B-401E-8F53-8B5E1527C8B3}" sibTransId="{EB2757D3-D785-439B-8033-3912AFC7CDAA}"/>
    <dgm:cxn modelId="{1CBB0F56-2A16-469E-B30F-2E05729C9C4B}" srcId="{B157653D-2397-47E3-94A8-8E8B13726408}" destId="{CFC6C321-565B-4736-9600-0849B35804F7}" srcOrd="0" destOrd="0" parTransId="{E16317D1-6F50-4823-97B7-A2996F0FE94D}" sibTransId="{E552DB50-1B67-4762-89F9-7D3490111E2B}"/>
    <dgm:cxn modelId="{DC500E69-096B-4E9F-BA1A-91AB8090B0E8}" type="presOf" srcId="{CFC6C321-565B-4736-9600-0849B35804F7}" destId="{5A6BE82C-F35D-41B6-93DB-8979BEC00695}" srcOrd="0" destOrd="0" presId="urn:microsoft.com/office/officeart/2016/7/layout/RoundedRectangleTimeline"/>
    <dgm:cxn modelId="{90452478-F291-49DF-835E-7D195AA64D34}" type="presOf" srcId="{AE7358A2-3D9A-4A4C-BBED-5424660EAD51}" destId="{9D5955BC-08D9-4DAA-8BDA-F576830D63D4}" srcOrd="0" destOrd="0" presId="urn:microsoft.com/office/officeart/2016/7/layout/RoundedRectangleTimeline"/>
    <dgm:cxn modelId="{CC08758A-0E6A-4224-9E27-7B8ABD32AE57}" type="presOf" srcId="{501DC69F-43F9-4B1E-BE22-6D9FA0AFC528}" destId="{D434A7A6-6C93-4AFE-B382-F8C0A9E67704}" srcOrd="0" destOrd="0" presId="urn:microsoft.com/office/officeart/2016/7/layout/RoundedRectangleTimeline"/>
    <dgm:cxn modelId="{6710938E-A8FD-4FF9-B9D2-C561172D73FA}" type="presOf" srcId="{A86DFA04-31EF-49B6-AFAE-2287858E0303}" destId="{06EBDFA0-2D66-458B-AB3D-C1969BB60FBF}" srcOrd="0" destOrd="0" presId="urn:microsoft.com/office/officeart/2016/7/layout/RoundedRectangleTimeline"/>
    <dgm:cxn modelId="{2DC60791-7CE5-415B-9FF4-465452DE0824}" type="presOf" srcId="{B157653D-2397-47E3-94A8-8E8B13726408}" destId="{A51CBC1A-C8A3-4FFD-9919-8054A5D92616}" srcOrd="0" destOrd="0" presId="urn:microsoft.com/office/officeart/2016/7/layout/RoundedRectangleTimeline"/>
    <dgm:cxn modelId="{A4CE7A9B-B015-4E32-A86C-C3A08970D2FB}" srcId="{A86DFA04-31EF-49B6-AFAE-2287858E0303}" destId="{9B50AE85-DEA1-41F3-9C2C-24A18069C473}" srcOrd="0" destOrd="0" parTransId="{20A9B789-9B22-478C-970C-71496754809B}" sibTransId="{12A4AEA8-BC1D-4ADD-8236-A533A455F22E}"/>
    <dgm:cxn modelId="{927F06A1-63AF-4307-BCC0-CA4CD6E53A44}" type="presOf" srcId="{D8FCE50B-8057-456A-B2A9-965F28038B25}" destId="{AB018E11-1A8C-4FE1-84B9-C174E9124671}" srcOrd="0" destOrd="0" presId="urn:microsoft.com/office/officeart/2016/7/layout/RoundedRectangleTimeline"/>
    <dgm:cxn modelId="{95EC61E0-6A7C-411B-BB3D-B7EB45E67A58}" type="presOf" srcId="{9B50AE85-DEA1-41F3-9C2C-24A18069C473}" destId="{F7B81D00-8B0B-493B-BBEC-FA4A39C0C8CE}" srcOrd="0" destOrd="0" presId="urn:microsoft.com/office/officeart/2016/7/layout/RoundedRectangleTimeline"/>
    <dgm:cxn modelId="{950692EB-01A7-4BA3-A03C-6D1E2A5F26EE}" srcId="{A86DFA04-31EF-49B6-AFAE-2287858E0303}" destId="{B157653D-2397-47E3-94A8-8E8B13726408}" srcOrd="1" destOrd="0" parTransId="{7C340691-872A-42EE-977C-5B833001E6A0}" sibTransId="{C11CD3A4-ED92-4609-A589-8DA6272582F8}"/>
    <dgm:cxn modelId="{A1DD0BFE-1A98-40AA-BB60-9659ADA72CA3}" srcId="{A86DFA04-31EF-49B6-AFAE-2287858E0303}" destId="{501DC69F-43F9-4B1E-BE22-6D9FA0AFC528}" srcOrd="2" destOrd="0" parTransId="{D662275D-EF71-4EF0-8C53-5B09830A2AA4}" sibTransId="{05A1C2F3-0854-4F17-AD49-F6E4F5029DC1}"/>
    <dgm:cxn modelId="{D3D5DDFE-3C40-4FB4-A2D6-AF320BE8808D}" srcId="{AE7358A2-3D9A-4A4C-BBED-5424660EAD51}" destId="{D8FCE50B-8057-456A-B2A9-965F28038B25}" srcOrd="0" destOrd="0" parTransId="{D5DFEBC1-CD5A-4769-8915-305975D67145}" sibTransId="{338B3E43-3652-4902-AE82-69646DE76CA7}"/>
    <dgm:cxn modelId="{03A238B2-AC1C-4C0E-B207-E0FC86C911B8}" type="presParOf" srcId="{06EBDFA0-2D66-458B-AB3D-C1969BB60FBF}" destId="{7C1F9FE5-1A11-41CB-89F5-451434AC2AC8}" srcOrd="0" destOrd="0" presId="urn:microsoft.com/office/officeart/2016/7/layout/RoundedRectangleTimeline"/>
    <dgm:cxn modelId="{C789A4E7-4F3A-461F-BE8F-2C820B0DC8F4}" type="presParOf" srcId="{7C1F9FE5-1A11-41CB-89F5-451434AC2AC8}" destId="{F7B81D00-8B0B-493B-BBEC-FA4A39C0C8CE}" srcOrd="0" destOrd="0" presId="urn:microsoft.com/office/officeart/2016/7/layout/RoundedRectangleTimeline"/>
    <dgm:cxn modelId="{23F2B92F-D0C2-4A17-A609-C5FF9F36B1B1}" type="presParOf" srcId="{7C1F9FE5-1A11-41CB-89F5-451434AC2AC8}" destId="{5EBA8C46-E977-45E4-BFB6-57B5E04BBA63}" srcOrd="1" destOrd="0" presId="urn:microsoft.com/office/officeart/2016/7/layout/RoundedRectangleTimeline"/>
    <dgm:cxn modelId="{35D7BFA7-6E9A-4C3C-B805-BA0ECB189A22}" type="presParOf" srcId="{7C1F9FE5-1A11-41CB-89F5-451434AC2AC8}" destId="{FE1E7229-D882-45D2-8B81-ECC932095289}" srcOrd="2" destOrd="0" presId="urn:microsoft.com/office/officeart/2016/7/layout/RoundedRectangleTimeline"/>
    <dgm:cxn modelId="{E285D536-E0B0-4BD9-ABB7-F13AD297410B}" type="presParOf" srcId="{7C1F9FE5-1A11-41CB-89F5-451434AC2AC8}" destId="{18D36E27-922D-4D3E-9440-18D82B03740B}" srcOrd="3" destOrd="0" presId="urn:microsoft.com/office/officeart/2016/7/layout/RoundedRectangleTimeline"/>
    <dgm:cxn modelId="{2CAD3E5D-B841-4098-8967-440440A7F5ED}" type="presParOf" srcId="{7C1F9FE5-1A11-41CB-89F5-451434AC2AC8}" destId="{6B8E7E69-D9E0-41FC-8C44-76C6D7AD95AC}" srcOrd="4" destOrd="0" presId="urn:microsoft.com/office/officeart/2016/7/layout/RoundedRectangleTimeline"/>
    <dgm:cxn modelId="{1A1FFEE4-1D4A-41B5-8106-058DFC131619}" type="presParOf" srcId="{06EBDFA0-2D66-458B-AB3D-C1969BB60FBF}" destId="{89190DA8-4870-49A4-B4CA-0E49FFFC400D}" srcOrd="1" destOrd="0" presId="urn:microsoft.com/office/officeart/2016/7/layout/RoundedRectangleTimeline"/>
    <dgm:cxn modelId="{134CF513-D3AC-480A-9DF3-E7429B15883C}" type="presParOf" srcId="{06EBDFA0-2D66-458B-AB3D-C1969BB60FBF}" destId="{8E988DA1-AD8A-4EB0-8CB2-EF8D3B50BFCE}" srcOrd="2" destOrd="0" presId="urn:microsoft.com/office/officeart/2016/7/layout/RoundedRectangleTimeline"/>
    <dgm:cxn modelId="{4211D314-0CDD-469C-B73E-9C5DD2FA1321}" type="presParOf" srcId="{8E988DA1-AD8A-4EB0-8CB2-EF8D3B50BFCE}" destId="{A51CBC1A-C8A3-4FFD-9919-8054A5D92616}" srcOrd="0" destOrd="0" presId="urn:microsoft.com/office/officeart/2016/7/layout/RoundedRectangleTimeline"/>
    <dgm:cxn modelId="{1E634059-4144-4C78-9277-4131883EC1C1}" type="presParOf" srcId="{8E988DA1-AD8A-4EB0-8CB2-EF8D3B50BFCE}" destId="{5A6BE82C-F35D-41B6-93DB-8979BEC00695}" srcOrd="1" destOrd="0" presId="urn:microsoft.com/office/officeart/2016/7/layout/RoundedRectangleTimeline"/>
    <dgm:cxn modelId="{7BB6DD37-9FAC-40BC-B3DF-B08CC2F07FB2}" type="presParOf" srcId="{8E988DA1-AD8A-4EB0-8CB2-EF8D3B50BFCE}" destId="{8DE97B5E-062D-4828-AED5-4215636FEEB5}" srcOrd="2" destOrd="0" presId="urn:microsoft.com/office/officeart/2016/7/layout/RoundedRectangleTimeline"/>
    <dgm:cxn modelId="{1910C90A-CDB3-4FB0-9093-8ED4842751B1}" type="presParOf" srcId="{8E988DA1-AD8A-4EB0-8CB2-EF8D3B50BFCE}" destId="{AD4E3A8A-831B-4766-8AA3-1D72A6168CBF}" srcOrd="3" destOrd="0" presId="urn:microsoft.com/office/officeart/2016/7/layout/RoundedRectangleTimeline"/>
    <dgm:cxn modelId="{2F755F0C-442B-4ABA-99DC-18317D5E74B9}" type="presParOf" srcId="{8E988DA1-AD8A-4EB0-8CB2-EF8D3B50BFCE}" destId="{35CAA05C-D9B9-4E7E-A6EE-1BFFA93961ED}" srcOrd="4" destOrd="0" presId="urn:microsoft.com/office/officeart/2016/7/layout/RoundedRectangleTimeline"/>
    <dgm:cxn modelId="{3B909368-E1A0-4623-92FC-FCDADAE72509}" type="presParOf" srcId="{06EBDFA0-2D66-458B-AB3D-C1969BB60FBF}" destId="{56C90CAE-B97B-4A83-86BF-3CA886AF81B8}" srcOrd="3" destOrd="0" presId="urn:microsoft.com/office/officeart/2016/7/layout/RoundedRectangleTimeline"/>
    <dgm:cxn modelId="{7829D135-16F1-404C-AB7B-E303F2C545EB}" type="presParOf" srcId="{06EBDFA0-2D66-458B-AB3D-C1969BB60FBF}" destId="{4C440E85-E204-46AB-9C2B-B56AE7E8DF06}" srcOrd="4" destOrd="0" presId="urn:microsoft.com/office/officeart/2016/7/layout/RoundedRectangleTimeline"/>
    <dgm:cxn modelId="{CADF2C0D-89B1-47F6-90E6-EA2F5617214E}" type="presParOf" srcId="{4C440E85-E204-46AB-9C2B-B56AE7E8DF06}" destId="{D434A7A6-6C93-4AFE-B382-F8C0A9E67704}" srcOrd="0" destOrd="0" presId="urn:microsoft.com/office/officeart/2016/7/layout/RoundedRectangleTimeline"/>
    <dgm:cxn modelId="{03EF9604-E638-414C-B0D0-B22ACB4A449D}" type="presParOf" srcId="{4C440E85-E204-46AB-9C2B-B56AE7E8DF06}" destId="{756DFA06-6EA2-4C43-9BA9-5BC0E2DDC02F}" srcOrd="1" destOrd="0" presId="urn:microsoft.com/office/officeart/2016/7/layout/RoundedRectangleTimeline"/>
    <dgm:cxn modelId="{745E3524-11C1-47FE-88A6-634A35F04378}" type="presParOf" srcId="{4C440E85-E204-46AB-9C2B-B56AE7E8DF06}" destId="{0E22D21E-B57F-43A6-B5EB-C6710C71529B}" srcOrd="2" destOrd="0" presId="urn:microsoft.com/office/officeart/2016/7/layout/RoundedRectangleTimeline"/>
    <dgm:cxn modelId="{7A895F07-17F9-4426-AAC7-12453DF0BD0D}" type="presParOf" srcId="{4C440E85-E204-46AB-9C2B-B56AE7E8DF06}" destId="{03FB9C3F-35A8-4252-961F-F33A4911316E}" srcOrd="3" destOrd="0" presId="urn:microsoft.com/office/officeart/2016/7/layout/RoundedRectangleTimeline"/>
    <dgm:cxn modelId="{0906950C-41C4-4002-A936-8615F52BAB70}" type="presParOf" srcId="{4C440E85-E204-46AB-9C2B-B56AE7E8DF06}" destId="{AF0FB967-55C6-4CCA-8C8D-344E5630B122}" srcOrd="4" destOrd="0" presId="urn:microsoft.com/office/officeart/2016/7/layout/RoundedRectangleTimeline"/>
    <dgm:cxn modelId="{1AE53634-495C-406A-AB4F-3D590F812EC3}" type="presParOf" srcId="{06EBDFA0-2D66-458B-AB3D-C1969BB60FBF}" destId="{C7B31168-F0D9-4EA1-BD10-7FB447A48228}" srcOrd="5" destOrd="0" presId="urn:microsoft.com/office/officeart/2016/7/layout/RoundedRectangleTimeline"/>
    <dgm:cxn modelId="{B6C63EC0-118C-4FF3-9F9E-3DDA51DDF46A}" type="presParOf" srcId="{06EBDFA0-2D66-458B-AB3D-C1969BB60FBF}" destId="{EF155182-DF71-4CBE-BBE9-163E72878EB8}" srcOrd="6" destOrd="0" presId="urn:microsoft.com/office/officeart/2016/7/layout/RoundedRectangleTimeline"/>
    <dgm:cxn modelId="{8587581B-7ED1-41A4-8D36-23A1B88A331D}" type="presParOf" srcId="{EF155182-DF71-4CBE-BBE9-163E72878EB8}" destId="{9D5955BC-08D9-4DAA-8BDA-F576830D63D4}" srcOrd="0" destOrd="0" presId="urn:microsoft.com/office/officeart/2016/7/layout/RoundedRectangleTimeline"/>
    <dgm:cxn modelId="{2FB28418-4B22-4417-8BC1-F0B59A5EF2D5}" type="presParOf" srcId="{EF155182-DF71-4CBE-BBE9-163E72878EB8}" destId="{AB018E11-1A8C-4FE1-84B9-C174E9124671}" srcOrd="1" destOrd="0" presId="urn:microsoft.com/office/officeart/2016/7/layout/RoundedRectangleTimeline"/>
    <dgm:cxn modelId="{5757A2D5-113C-4052-9FB6-2C462ED96A22}" type="presParOf" srcId="{EF155182-DF71-4CBE-BBE9-163E72878EB8}" destId="{AE70376D-F84E-4111-ABD8-D908D4FF2808}" srcOrd="2" destOrd="0" presId="urn:microsoft.com/office/officeart/2016/7/layout/RoundedRectangleTimeline"/>
    <dgm:cxn modelId="{DCD7D329-3C26-44F0-A245-1C164060991C}" type="presParOf" srcId="{EF155182-DF71-4CBE-BBE9-163E72878EB8}" destId="{9769CC31-7D9F-4AB4-B7B7-B327D93E0F45}" srcOrd="3" destOrd="0" presId="urn:microsoft.com/office/officeart/2016/7/layout/RoundedRectangleTimeline"/>
    <dgm:cxn modelId="{4E8B4CB2-50D2-4087-BF5B-FFF396ED0277}" type="presParOf" srcId="{EF155182-DF71-4CBE-BBE9-163E72878EB8}" destId="{EAC86E93-95CA-4CCE-ADAB-4231F78C40A9}" srcOrd="4" destOrd="0" presId="urn:microsoft.com/office/officeart/2016/7/layout/RoundedRectangle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3E43E6-752C-4C64-BA37-D08F1B9D5B8B}">
      <dsp:nvSpPr>
        <dsp:cNvPr id="0" name=""/>
        <dsp:cNvSpPr/>
      </dsp:nvSpPr>
      <dsp:spPr>
        <a:xfrm>
          <a:off x="0" y="621"/>
          <a:ext cx="1040606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1B555F-694F-4D97-A963-EBE31D211C64}">
      <dsp:nvSpPr>
        <dsp:cNvPr id="0" name=""/>
        <dsp:cNvSpPr/>
      </dsp:nvSpPr>
      <dsp:spPr>
        <a:xfrm>
          <a:off x="0" y="621"/>
          <a:ext cx="2081212" cy="727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Interrogate</a:t>
          </a:r>
        </a:p>
      </dsp:txBody>
      <dsp:txXfrm>
        <a:off x="0" y="621"/>
        <a:ext cx="2081212" cy="727212"/>
      </dsp:txXfrm>
    </dsp:sp>
    <dsp:sp modelId="{DADD0D1E-8CB5-4CBB-A2A9-AA1CFB8E471C}">
      <dsp:nvSpPr>
        <dsp:cNvPr id="0" name=""/>
        <dsp:cNvSpPr/>
      </dsp:nvSpPr>
      <dsp:spPr>
        <a:xfrm>
          <a:off x="2237303" y="33644"/>
          <a:ext cx="8168759" cy="660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The definition of trauma and its evolution in immigration law as tools of exclusion and inclusion </a:t>
          </a:r>
        </a:p>
      </dsp:txBody>
      <dsp:txXfrm>
        <a:off x="2237303" y="33644"/>
        <a:ext cx="8168759" cy="660456"/>
      </dsp:txXfrm>
    </dsp:sp>
    <dsp:sp modelId="{5B33BBAE-377B-4B3A-A764-5886E6FD6F25}">
      <dsp:nvSpPr>
        <dsp:cNvPr id="0" name=""/>
        <dsp:cNvSpPr/>
      </dsp:nvSpPr>
      <dsp:spPr>
        <a:xfrm>
          <a:off x="2081212" y="694100"/>
          <a:ext cx="832485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E5EB0F3-C65E-4E2D-AE1B-D0F213A75F6F}">
      <dsp:nvSpPr>
        <dsp:cNvPr id="0" name=""/>
        <dsp:cNvSpPr/>
      </dsp:nvSpPr>
      <dsp:spPr>
        <a:xfrm>
          <a:off x="0" y="727833"/>
          <a:ext cx="1040606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19E104-DA62-4D1D-9CC2-E90EE5662DBD}">
      <dsp:nvSpPr>
        <dsp:cNvPr id="0" name=""/>
        <dsp:cNvSpPr/>
      </dsp:nvSpPr>
      <dsp:spPr>
        <a:xfrm>
          <a:off x="0" y="727833"/>
          <a:ext cx="2081212" cy="727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Compare</a:t>
          </a:r>
        </a:p>
      </dsp:txBody>
      <dsp:txXfrm>
        <a:off x="0" y="727833"/>
        <a:ext cx="2081212" cy="727212"/>
      </dsp:txXfrm>
    </dsp:sp>
    <dsp:sp modelId="{5C92A398-AEB7-43AF-A6DA-A37BEEEDC7D6}">
      <dsp:nvSpPr>
        <dsp:cNvPr id="0" name=""/>
        <dsp:cNvSpPr/>
      </dsp:nvSpPr>
      <dsp:spPr>
        <a:xfrm>
          <a:off x="2237303" y="760856"/>
          <a:ext cx="8168759" cy="660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Immigration law’s understanding of trauma with the evolution of the term in other disciplines (e.g., psychology, neuroscience, anthropology) </a:t>
          </a:r>
        </a:p>
      </dsp:txBody>
      <dsp:txXfrm>
        <a:off x="2237303" y="760856"/>
        <a:ext cx="8168759" cy="660456"/>
      </dsp:txXfrm>
    </dsp:sp>
    <dsp:sp modelId="{6FC40029-B91B-4A1F-AC68-75A476AEE3D8}">
      <dsp:nvSpPr>
        <dsp:cNvPr id="0" name=""/>
        <dsp:cNvSpPr/>
      </dsp:nvSpPr>
      <dsp:spPr>
        <a:xfrm>
          <a:off x="2081212" y="1421312"/>
          <a:ext cx="832485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2D5B147-0B45-4DED-8AEA-EAF0B770440B}">
      <dsp:nvSpPr>
        <dsp:cNvPr id="0" name=""/>
        <dsp:cNvSpPr/>
      </dsp:nvSpPr>
      <dsp:spPr>
        <a:xfrm>
          <a:off x="0" y="1455045"/>
          <a:ext cx="1040606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233430-E17A-4D65-BCCD-A7A6B0A78B70}">
      <dsp:nvSpPr>
        <dsp:cNvPr id="0" name=""/>
        <dsp:cNvSpPr/>
      </dsp:nvSpPr>
      <dsp:spPr>
        <a:xfrm>
          <a:off x="0" y="1455045"/>
          <a:ext cx="2081212" cy="727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Trace</a:t>
          </a:r>
        </a:p>
      </dsp:txBody>
      <dsp:txXfrm>
        <a:off x="0" y="1455045"/>
        <a:ext cx="2081212" cy="727212"/>
      </dsp:txXfrm>
    </dsp:sp>
    <dsp:sp modelId="{AA33A713-63E3-4DB2-815F-E723F3D34C5D}">
      <dsp:nvSpPr>
        <dsp:cNvPr id="0" name=""/>
        <dsp:cNvSpPr/>
      </dsp:nvSpPr>
      <dsp:spPr>
        <a:xfrm>
          <a:off x="2237303" y="1488068"/>
          <a:ext cx="8168759" cy="660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The evolving role of medical and mental health professionals in the adjudication of trauma in immigration proceedings  </a:t>
          </a:r>
        </a:p>
      </dsp:txBody>
      <dsp:txXfrm>
        <a:off x="2237303" y="1488068"/>
        <a:ext cx="8168759" cy="660456"/>
      </dsp:txXfrm>
    </dsp:sp>
    <dsp:sp modelId="{AC9C404E-A8CF-4ED5-9D1E-AB6FA1A5C5D2}">
      <dsp:nvSpPr>
        <dsp:cNvPr id="0" name=""/>
        <dsp:cNvSpPr/>
      </dsp:nvSpPr>
      <dsp:spPr>
        <a:xfrm>
          <a:off x="2081212" y="2148524"/>
          <a:ext cx="832485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B591F4D-8B8E-4B52-BDFF-B92336ADCFD2}">
      <dsp:nvSpPr>
        <dsp:cNvPr id="0" name=""/>
        <dsp:cNvSpPr/>
      </dsp:nvSpPr>
      <dsp:spPr>
        <a:xfrm>
          <a:off x="0" y="2182257"/>
          <a:ext cx="1040606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CD7401-0E9D-4410-9E58-B9F0B916A2B9}">
      <dsp:nvSpPr>
        <dsp:cNvPr id="0" name=""/>
        <dsp:cNvSpPr/>
      </dsp:nvSpPr>
      <dsp:spPr>
        <a:xfrm>
          <a:off x="0" y="2182257"/>
          <a:ext cx="2081212" cy="727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Document </a:t>
          </a:r>
        </a:p>
      </dsp:txBody>
      <dsp:txXfrm>
        <a:off x="0" y="2182257"/>
        <a:ext cx="2081212" cy="727212"/>
      </dsp:txXfrm>
    </dsp:sp>
    <dsp:sp modelId="{4D92B044-E9FA-4B22-9445-3CADFEA5FB2C}">
      <dsp:nvSpPr>
        <dsp:cNvPr id="0" name=""/>
        <dsp:cNvSpPr/>
      </dsp:nvSpPr>
      <dsp:spPr>
        <a:xfrm>
          <a:off x="2237303" y="2215280"/>
          <a:ext cx="8168759" cy="660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The current practice of how immigration forensic assessments are conducted by mental and medical professionals and their different professional expectations with lawyers </a:t>
          </a:r>
        </a:p>
      </dsp:txBody>
      <dsp:txXfrm>
        <a:off x="2237303" y="2215280"/>
        <a:ext cx="8168759" cy="660456"/>
      </dsp:txXfrm>
    </dsp:sp>
    <dsp:sp modelId="{DC821E6C-D7B4-4B96-9D14-AD358B09AD60}">
      <dsp:nvSpPr>
        <dsp:cNvPr id="0" name=""/>
        <dsp:cNvSpPr/>
      </dsp:nvSpPr>
      <dsp:spPr>
        <a:xfrm>
          <a:off x="2081212" y="2875737"/>
          <a:ext cx="832485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981CCAB-4847-4921-B89A-34114AE28C00}">
      <dsp:nvSpPr>
        <dsp:cNvPr id="0" name=""/>
        <dsp:cNvSpPr/>
      </dsp:nvSpPr>
      <dsp:spPr>
        <a:xfrm>
          <a:off x="0" y="2909470"/>
          <a:ext cx="1040606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F776FB-5ECE-43B0-BA0C-E130734A32FE}">
      <dsp:nvSpPr>
        <dsp:cNvPr id="0" name=""/>
        <dsp:cNvSpPr/>
      </dsp:nvSpPr>
      <dsp:spPr>
        <a:xfrm>
          <a:off x="0" y="2909470"/>
          <a:ext cx="2081212" cy="727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Assess </a:t>
          </a:r>
        </a:p>
      </dsp:txBody>
      <dsp:txXfrm>
        <a:off x="0" y="2909470"/>
        <a:ext cx="2081212" cy="727212"/>
      </dsp:txXfrm>
    </dsp:sp>
    <dsp:sp modelId="{6ADEC287-E88F-45BB-B6FD-B5F70E67171F}">
      <dsp:nvSpPr>
        <dsp:cNvPr id="0" name=""/>
        <dsp:cNvSpPr/>
      </dsp:nvSpPr>
      <dsp:spPr>
        <a:xfrm>
          <a:off x="2237303" y="2942492"/>
          <a:ext cx="8168759" cy="660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The impact of forensic immigration assessments in shifting outcomes, norms, and practices in immigration law</a:t>
          </a:r>
        </a:p>
      </dsp:txBody>
      <dsp:txXfrm>
        <a:off x="2237303" y="2942492"/>
        <a:ext cx="8168759" cy="660456"/>
      </dsp:txXfrm>
    </dsp:sp>
    <dsp:sp modelId="{EF6E43C8-7215-4D83-B946-ABF29B0D2C60}">
      <dsp:nvSpPr>
        <dsp:cNvPr id="0" name=""/>
        <dsp:cNvSpPr/>
      </dsp:nvSpPr>
      <dsp:spPr>
        <a:xfrm>
          <a:off x="2081212" y="3602949"/>
          <a:ext cx="832485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90A0AE3-BC7C-4740-926A-C035317B5615}">
      <dsp:nvSpPr>
        <dsp:cNvPr id="0" name=""/>
        <dsp:cNvSpPr/>
      </dsp:nvSpPr>
      <dsp:spPr>
        <a:xfrm>
          <a:off x="0" y="3636682"/>
          <a:ext cx="1040606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66A051-E56B-4517-AFEC-B441CD3DFC68}">
      <dsp:nvSpPr>
        <dsp:cNvPr id="0" name=""/>
        <dsp:cNvSpPr/>
      </dsp:nvSpPr>
      <dsp:spPr>
        <a:xfrm>
          <a:off x="0" y="3636682"/>
          <a:ext cx="2081212" cy="727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Identify  </a:t>
          </a:r>
        </a:p>
      </dsp:txBody>
      <dsp:txXfrm>
        <a:off x="0" y="3636682"/>
        <a:ext cx="2081212" cy="727212"/>
      </dsp:txXfrm>
    </dsp:sp>
    <dsp:sp modelId="{376917C8-4BA8-46B1-8165-AEE31D5B1E82}">
      <dsp:nvSpPr>
        <dsp:cNvPr id="0" name=""/>
        <dsp:cNvSpPr/>
      </dsp:nvSpPr>
      <dsp:spPr>
        <a:xfrm>
          <a:off x="2237303" y="3669705"/>
          <a:ext cx="8168759" cy="660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The immigration norms, policies and practices that require reform based on a deeper understanding of trauma across disciplines and across cultures  </a:t>
          </a:r>
        </a:p>
      </dsp:txBody>
      <dsp:txXfrm>
        <a:off x="2237303" y="3669705"/>
        <a:ext cx="8168759" cy="660456"/>
      </dsp:txXfrm>
    </dsp:sp>
    <dsp:sp modelId="{969BF1C3-6FD9-4974-AB4A-614F3BE0475F}">
      <dsp:nvSpPr>
        <dsp:cNvPr id="0" name=""/>
        <dsp:cNvSpPr/>
      </dsp:nvSpPr>
      <dsp:spPr>
        <a:xfrm>
          <a:off x="2081212" y="4330161"/>
          <a:ext cx="832485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7AA5C9E-6D7E-4422-A518-E3BC8F0C3479}">
      <dsp:nvSpPr>
        <dsp:cNvPr id="0" name=""/>
        <dsp:cNvSpPr/>
      </dsp:nvSpPr>
      <dsp:spPr>
        <a:xfrm>
          <a:off x="0" y="4363894"/>
          <a:ext cx="1040606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027613-8E86-4E7C-AB49-995E9C6149D6}">
      <dsp:nvSpPr>
        <dsp:cNvPr id="0" name=""/>
        <dsp:cNvSpPr/>
      </dsp:nvSpPr>
      <dsp:spPr>
        <a:xfrm>
          <a:off x="0" y="4363894"/>
          <a:ext cx="2081212" cy="727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Develop</a:t>
          </a:r>
        </a:p>
      </dsp:txBody>
      <dsp:txXfrm>
        <a:off x="0" y="4363894"/>
        <a:ext cx="2081212" cy="727212"/>
      </dsp:txXfrm>
    </dsp:sp>
    <dsp:sp modelId="{A04207D0-4162-4B6C-AB21-3A0B3ADAA31E}">
      <dsp:nvSpPr>
        <dsp:cNvPr id="0" name=""/>
        <dsp:cNvSpPr/>
      </dsp:nvSpPr>
      <dsp:spPr>
        <a:xfrm>
          <a:off x="2237303" y="4396917"/>
          <a:ext cx="8168759" cy="660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Font typeface="+mj-lt"/>
            <a:buNone/>
          </a:pPr>
          <a:r>
            <a:rPr lang="en-US" sz="1500" b="0" i="0" kern="1200" dirty="0"/>
            <a:t>Culturally responsive assessment measures to conduct forensic immigration evaluations.</a:t>
          </a:r>
          <a:endParaRPr lang="en-US" sz="1500" kern="1200" dirty="0"/>
        </a:p>
      </dsp:txBody>
      <dsp:txXfrm>
        <a:off x="2237303" y="4396917"/>
        <a:ext cx="8168759" cy="660456"/>
      </dsp:txXfrm>
    </dsp:sp>
    <dsp:sp modelId="{4BDD19CB-C01E-478F-A116-94C10AE218A6}">
      <dsp:nvSpPr>
        <dsp:cNvPr id="0" name=""/>
        <dsp:cNvSpPr/>
      </dsp:nvSpPr>
      <dsp:spPr>
        <a:xfrm>
          <a:off x="2081212" y="5057373"/>
          <a:ext cx="832485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FDC703-BDCB-4076-9523-E30657D3FBEC}">
      <dsp:nvSpPr>
        <dsp:cNvPr id="0" name=""/>
        <dsp:cNvSpPr/>
      </dsp:nvSpPr>
      <dsp:spPr>
        <a:xfrm>
          <a:off x="148113" y="1876995"/>
          <a:ext cx="943060" cy="937280"/>
        </a:xfrm>
        <a:prstGeom prst="homePlate">
          <a:avLst>
            <a:gd name="adj" fmla="val 40000"/>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488950">
            <a:lnSpc>
              <a:spcPct val="90000"/>
            </a:lnSpc>
            <a:spcBef>
              <a:spcPct val="0"/>
            </a:spcBef>
            <a:spcAft>
              <a:spcPct val="35000"/>
            </a:spcAft>
            <a:buNone/>
          </a:pPr>
          <a:r>
            <a:rPr lang="en-US" sz="1100" kern="1200" dirty="0"/>
            <a:t>1948</a:t>
          </a:r>
          <a:br>
            <a:rPr lang="en-US" sz="1100" kern="1200" dirty="0"/>
          </a:br>
          <a:r>
            <a:rPr lang="en-US" sz="1100" kern="1200" dirty="0"/>
            <a:t>The Displaced Persons Act</a:t>
          </a:r>
        </a:p>
      </dsp:txBody>
      <dsp:txXfrm>
        <a:off x="148113" y="1876995"/>
        <a:ext cx="755604" cy="937280"/>
      </dsp:txXfrm>
    </dsp:sp>
    <dsp:sp modelId="{E20F6FBA-79EE-464D-B80B-A2452E8154E8}">
      <dsp:nvSpPr>
        <dsp:cNvPr id="0" name=""/>
        <dsp:cNvSpPr/>
      </dsp:nvSpPr>
      <dsp:spPr>
        <a:xfrm>
          <a:off x="-35259" y="-553755"/>
          <a:ext cx="1309805" cy="2499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anchor="b" anchorCtr="1">
          <a:noAutofit/>
        </a:bodyPr>
        <a:lstStyle/>
        <a:p>
          <a:pPr marL="0" lvl="0" indent="0" algn="ctr" defTabSz="488950">
            <a:lnSpc>
              <a:spcPct val="90000"/>
            </a:lnSpc>
            <a:spcBef>
              <a:spcPct val="0"/>
            </a:spcBef>
            <a:spcAft>
              <a:spcPct val="35000"/>
            </a:spcAft>
            <a:buFont typeface="Arial" panose="020B0604020202020204" pitchFamily="34" charset="0"/>
            <a:buNone/>
          </a:pPr>
          <a:r>
            <a:rPr lang="en-US" sz="1100" kern="1200" dirty="0"/>
            <a:t>Protected 200,000 Europeans displaced by war</a:t>
          </a:r>
        </a:p>
      </dsp:txBody>
      <dsp:txXfrm>
        <a:off x="-35259" y="-553755"/>
        <a:ext cx="1309805" cy="2499415"/>
      </dsp:txXfrm>
    </dsp:sp>
    <dsp:sp modelId="{B83DEA66-1806-4316-857B-546C6C0ABDBC}">
      <dsp:nvSpPr>
        <dsp:cNvPr id="0" name=""/>
        <dsp:cNvSpPr/>
      </dsp:nvSpPr>
      <dsp:spPr>
        <a:xfrm rot="1550070">
          <a:off x="1077135" y="2406845"/>
          <a:ext cx="280924" cy="0"/>
        </a:xfrm>
        <a:custGeom>
          <a:avLst/>
          <a:gdLst/>
          <a:ahLst/>
          <a:cxnLst/>
          <a:rect l="0" t="0" r="0" b="0"/>
          <a:pathLst>
            <a:path>
              <a:moveTo>
                <a:pt x="0" y="0"/>
              </a:moveTo>
              <a:lnTo>
                <a:pt x="280924" y="0"/>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E94F6A7-8DDE-4C87-A134-3E5F2C1ABE68}">
      <dsp:nvSpPr>
        <dsp:cNvPr id="0" name=""/>
        <dsp:cNvSpPr/>
      </dsp:nvSpPr>
      <dsp:spPr>
        <a:xfrm>
          <a:off x="619643" y="1421381"/>
          <a:ext cx="0" cy="781067"/>
        </a:xfrm>
        <a:prstGeom prst="line">
          <a:avLst/>
        </a:prstGeom>
        <a:noFill/>
        <a:ln w="3175" cap="flat" cmpd="sng" algn="ctr">
          <a:solidFill>
            <a:schemeClr val="bg1">
              <a:lumMod val="75000"/>
            </a:schemeClr>
          </a:solidFill>
          <a:prstDash val="solid"/>
          <a:miter lim="800000"/>
        </a:ln>
        <a:effectLst/>
      </dsp:spPr>
      <dsp:style>
        <a:lnRef idx="1">
          <a:scrgbClr r="0" g="0" b="0"/>
        </a:lnRef>
        <a:fillRef idx="0">
          <a:scrgbClr r="0" g="0" b="0"/>
        </a:fillRef>
        <a:effectRef idx="0">
          <a:scrgbClr r="0" g="0" b="0"/>
        </a:effectRef>
        <a:fontRef idx="minor"/>
      </dsp:style>
    </dsp:sp>
    <dsp:sp modelId="{8EB8A2AD-C798-4FAE-A825-A5BF2B46E920}">
      <dsp:nvSpPr>
        <dsp:cNvPr id="0" name=""/>
        <dsp:cNvSpPr/>
      </dsp:nvSpPr>
      <dsp:spPr>
        <a:xfrm>
          <a:off x="561625" y="1442687"/>
          <a:ext cx="116036" cy="156213"/>
        </a:xfrm>
        <a:prstGeom prst="diamond">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8C3026-7247-4C69-87F8-5D5E7C9A3FD0}">
      <dsp:nvSpPr>
        <dsp:cNvPr id="0" name=""/>
        <dsp:cNvSpPr/>
      </dsp:nvSpPr>
      <dsp:spPr>
        <a:xfrm>
          <a:off x="1344021" y="2176934"/>
          <a:ext cx="1034735" cy="582241"/>
        </a:xfrm>
        <a:prstGeom prst="hexagon">
          <a:avLst>
            <a:gd name="adj" fmla="val 40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488950">
            <a:lnSpc>
              <a:spcPct val="90000"/>
            </a:lnSpc>
            <a:spcBef>
              <a:spcPct val="0"/>
            </a:spcBef>
            <a:spcAft>
              <a:spcPct val="35000"/>
            </a:spcAft>
            <a:buNone/>
          </a:pPr>
          <a:r>
            <a:rPr lang="en-US" sz="1100" kern="1200" dirty="0"/>
            <a:t>1950</a:t>
          </a:r>
          <a:br>
            <a:rPr lang="en-US" sz="1100" kern="1200" dirty="0"/>
          </a:br>
          <a:r>
            <a:rPr lang="en-US" sz="1100" kern="1200" dirty="0"/>
            <a:t>McCarren Act</a:t>
          </a:r>
        </a:p>
      </dsp:txBody>
      <dsp:txXfrm>
        <a:off x="1507881" y="2269137"/>
        <a:ext cx="707015" cy="397835"/>
      </dsp:txXfrm>
    </dsp:sp>
    <dsp:sp modelId="{B8BEE52E-BB32-4A29-889D-98418E8AEC2C}">
      <dsp:nvSpPr>
        <dsp:cNvPr id="0" name=""/>
        <dsp:cNvSpPr/>
      </dsp:nvSpPr>
      <dsp:spPr>
        <a:xfrm>
          <a:off x="1142822" y="3341417"/>
          <a:ext cx="1437131" cy="15526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anchor="t" anchorCtr="1">
          <a:noAutofit/>
        </a:bodyPr>
        <a:lstStyle/>
        <a:p>
          <a:pPr marL="0" lvl="0" indent="0" algn="ctr" defTabSz="488950">
            <a:lnSpc>
              <a:spcPct val="90000"/>
            </a:lnSpc>
            <a:spcBef>
              <a:spcPct val="0"/>
            </a:spcBef>
            <a:spcAft>
              <a:spcPct val="35000"/>
            </a:spcAft>
            <a:buFont typeface="Arial" panose="020B0604020202020204" pitchFamily="34" charset="0"/>
            <a:buNone/>
          </a:pPr>
          <a:r>
            <a:rPr lang="en-US" sz="1100" kern="1200" dirty="0"/>
            <a:t>Withholding of deportation based on physical persecution, amended 1965 and 1996</a:t>
          </a:r>
        </a:p>
      </dsp:txBody>
      <dsp:txXfrm>
        <a:off x="1142822" y="3341417"/>
        <a:ext cx="1437131" cy="1552643"/>
      </dsp:txXfrm>
    </dsp:sp>
    <dsp:sp modelId="{740E9D1E-0907-4886-B962-E6A42470EA9E}">
      <dsp:nvSpPr>
        <dsp:cNvPr id="0" name=""/>
        <dsp:cNvSpPr/>
      </dsp:nvSpPr>
      <dsp:spPr>
        <a:xfrm rot="20793087">
          <a:off x="2373229" y="2421180"/>
          <a:ext cx="403098" cy="0"/>
        </a:xfrm>
        <a:custGeom>
          <a:avLst/>
          <a:gdLst/>
          <a:ahLst/>
          <a:cxnLst/>
          <a:rect l="0" t="0" r="0" b="0"/>
          <a:pathLst>
            <a:path>
              <a:moveTo>
                <a:pt x="0" y="0"/>
              </a:moveTo>
              <a:lnTo>
                <a:pt x="403098" y="0"/>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24ACEDC-53F3-4F4F-ADA4-A1B743D31A1C}">
      <dsp:nvSpPr>
        <dsp:cNvPr id="0" name=""/>
        <dsp:cNvSpPr/>
      </dsp:nvSpPr>
      <dsp:spPr>
        <a:xfrm>
          <a:off x="1861388" y="2759176"/>
          <a:ext cx="0" cy="485201"/>
        </a:xfrm>
        <a:prstGeom prst="line">
          <a:avLst/>
        </a:prstGeom>
        <a:noFill/>
        <a:ln w="3175" cap="flat" cmpd="sng" algn="ctr">
          <a:solidFill>
            <a:schemeClr val="bg1">
              <a:lumMod val="75000"/>
            </a:schemeClr>
          </a:solidFill>
          <a:prstDash val="solid"/>
          <a:miter lim="800000"/>
        </a:ln>
        <a:effectLst/>
      </dsp:spPr>
      <dsp:style>
        <a:lnRef idx="1">
          <a:scrgbClr r="0" g="0" b="0"/>
        </a:lnRef>
        <a:fillRef idx="0">
          <a:scrgbClr r="0" g="0" b="0"/>
        </a:fillRef>
        <a:effectRef idx="0">
          <a:scrgbClr r="0" g="0" b="0"/>
        </a:effectRef>
        <a:fontRef idx="minor"/>
      </dsp:style>
    </dsp:sp>
    <dsp:sp modelId="{ED452210-013D-4950-8789-E67FF76A5191}">
      <dsp:nvSpPr>
        <dsp:cNvPr id="0" name=""/>
        <dsp:cNvSpPr/>
      </dsp:nvSpPr>
      <dsp:spPr>
        <a:xfrm>
          <a:off x="1797730" y="3244377"/>
          <a:ext cx="127316" cy="97040"/>
        </a:xfrm>
        <a:prstGeom prst="diamond">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232FD9-5E8C-4C69-B2DA-83D44EDF19CF}">
      <dsp:nvSpPr>
        <dsp:cNvPr id="0" name=""/>
        <dsp:cNvSpPr/>
      </dsp:nvSpPr>
      <dsp:spPr>
        <a:xfrm>
          <a:off x="2770802" y="1963004"/>
          <a:ext cx="1097623" cy="822602"/>
        </a:xfrm>
        <a:prstGeom prst="hexagon">
          <a:avLst>
            <a:gd name="adj" fmla="val 40000"/>
            <a:gd name="vf" fmla="val 115470"/>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488950">
            <a:lnSpc>
              <a:spcPct val="90000"/>
            </a:lnSpc>
            <a:spcBef>
              <a:spcPct val="0"/>
            </a:spcBef>
            <a:spcAft>
              <a:spcPct val="35000"/>
            </a:spcAft>
            <a:buNone/>
          </a:pPr>
          <a:r>
            <a:rPr lang="en-US" sz="1100" kern="1200" dirty="0"/>
            <a:t>1966</a:t>
          </a:r>
          <a:br>
            <a:rPr lang="en-US" sz="1100" kern="1200" dirty="0"/>
          </a:br>
          <a:r>
            <a:rPr lang="en-US" sz="1100" kern="1200" dirty="0"/>
            <a:t>Cuban Adjust. Act </a:t>
          </a:r>
        </a:p>
      </dsp:txBody>
      <dsp:txXfrm>
        <a:off x="2981057" y="2120577"/>
        <a:ext cx="677113" cy="507456"/>
      </dsp:txXfrm>
    </dsp:sp>
    <dsp:sp modelId="{DF1E9D22-47D4-4C5C-A257-E840FAA8C83A}">
      <dsp:nvSpPr>
        <dsp:cNvPr id="0" name=""/>
        <dsp:cNvSpPr/>
      </dsp:nvSpPr>
      <dsp:spPr>
        <a:xfrm>
          <a:off x="2557375" y="-372181"/>
          <a:ext cx="1524477" cy="21936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anchor="b" anchorCtr="1">
          <a:noAutofit/>
        </a:bodyPr>
        <a:lstStyle/>
        <a:p>
          <a:pPr marL="0" lvl="0" indent="0" algn="ctr" defTabSz="488950">
            <a:lnSpc>
              <a:spcPct val="90000"/>
            </a:lnSpc>
            <a:spcBef>
              <a:spcPct val="0"/>
            </a:spcBef>
            <a:spcAft>
              <a:spcPct val="35000"/>
            </a:spcAft>
            <a:buNone/>
          </a:pPr>
          <a:r>
            <a:rPr lang="en-US" sz="1100" kern="1200" dirty="0"/>
            <a:t>Favorable treatment of Cuban refugees</a:t>
          </a:r>
        </a:p>
      </dsp:txBody>
      <dsp:txXfrm>
        <a:off x="2557375" y="-372181"/>
        <a:ext cx="1524477" cy="2193606"/>
      </dsp:txXfrm>
    </dsp:sp>
    <dsp:sp modelId="{78779B33-F697-45A1-8947-238C6735CAD7}">
      <dsp:nvSpPr>
        <dsp:cNvPr id="0" name=""/>
        <dsp:cNvSpPr/>
      </dsp:nvSpPr>
      <dsp:spPr>
        <a:xfrm rot="661758">
          <a:off x="3863900" y="2421179"/>
          <a:ext cx="490030" cy="0"/>
        </a:xfrm>
        <a:custGeom>
          <a:avLst/>
          <a:gdLst/>
          <a:ahLst/>
          <a:cxnLst/>
          <a:rect l="0" t="0" r="0" b="0"/>
          <a:pathLst>
            <a:path>
              <a:moveTo>
                <a:pt x="0" y="0"/>
              </a:moveTo>
              <a:lnTo>
                <a:pt x="490030" y="0"/>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2880EB9-9372-4E08-BB3E-D5E2CB324333}">
      <dsp:nvSpPr>
        <dsp:cNvPr id="0" name=""/>
        <dsp:cNvSpPr/>
      </dsp:nvSpPr>
      <dsp:spPr>
        <a:xfrm>
          <a:off x="3319613" y="1497833"/>
          <a:ext cx="0" cy="685501"/>
        </a:xfrm>
        <a:prstGeom prst="line">
          <a:avLst/>
        </a:prstGeom>
        <a:noFill/>
        <a:ln w="3175" cap="flat" cmpd="sng" algn="ctr">
          <a:solidFill>
            <a:schemeClr val="bg1">
              <a:lumMod val="75000"/>
            </a:schemeClr>
          </a:solidFill>
          <a:prstDash val="solid"/>
          <a:miter lim="800000"/>
        </a:ln>
        <a:effectLst/>
      </dsp:spPr>
      <dsp:style>
        <a:lnRef idx="1">
          <a:scrgbClr r="0" g="0" b="0"/>
        </a:lnRef>
        <a:fillRef idx="0">
          <a:scrgbClr r="0" g="0" b="0"/>
        </a:fillRef>
        <a:effectRef idx="0">
          <a:scrgbClr r="0" g="0" b="0"/>
        </a:effectRef>
        <a:fontRef idx="minor"/>
      </dsp:style>
    </dsp:sp>
    <dsp:sp modelId="{D7FE156B-76E4-4ED6-9666-E3256FB28C4F}">
      <dsp:nvSpPr>
        <dsp:cNvPr id="0" name=""/>
        <dsp:cNvSpPr/>
      </dsp:nvSpPr>
      <dsp:spPr>
        <a:xfrm>
          <a:off x="3252086" y="1480913"/>
          <a:ext cx="135054" cy="137100"/>
        </a:xfrm>
        <a:prstGeom prst="diamond">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BE84BD-A0B9-479B-AE95-04F7EA15E9E9}">
      <dsp:nvSpPr>
        <dsp:cNvPr id="0" name=""/>
        <dsp:cNvSpPr/>
      </dsp:nvSpPr>
      <dsp:spPr>
        <a:xfrm>
          <a:off x="4349404" y="2030572"/>
          <a:ext cx="984536" cy="874963"/>
        </a:xfrm>
        <a:prstGeom prst="hexagon">
          <a:avLst>
            <a:gd name="adj" fmla="val 40000"/>
            <a:gd name="vf" fmla="val 115470"/>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488950">
            <a:lnSpc>
              <a:spcPct val="90000"/>
            </a:lnSpc>
            <a:spcBef>
              <a:spcPct val="0"/>
            </a:spcBef>
            <a:spcAft>
              <a:spcPct val="35000"/>
            </a:spcAft>
            <a:buNone/>
          </a:pPr>
          <a:r>
            <a:rPr lang="en-US" sz="1100" kern="1200" dirty="0"/>
            <a:t>1980</a:t>
          </a:r>
          <a:br>
            <a:rPr lang="en-US" sz="1100" kern="1200" dirty="0"/>
          </a:br>
          <a:r>
            <a:rPr lang="en-US" sz="1100" kern="1200" dirty="0"/>
            <a:t>US Refugee Act</a:t>
          </a:r>
        </a:p>
      </dsp:txBody>
      <dsp:txXfrm>
        <a:off x="4565419" y="2222546"/>
        <a:ext cx="552506" cy="491015"/>
      </dsp:txXfrm>
    </dsp:sp>
    <dsp:sp modelId="{0E2E4126-B6A8-45C5-B2C7-2C06AD6E18E7}">
      <dsp:nvSpPr>
        <dsp:cNvPr id="0" name=""/>
        <dsp:cNvSpPr/>
      </dsp:nvSpPr>
      <dsp:spPr>
        <a:xfrm>
          <a:off x="4157967" y="2951120"/>
          <a:ext cx="1367411" cy="23332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anchor="t" anchorCtr="1">
          <a:noAutofit/>
        </a:bodyPr>
        <a:lstStyle/>
        <a:p>
          <a:pPr marL="0" lvl="0" indent="0" algn="ctr" defTabSz="488950">
            <a:lnSpc>
              <a:spcPct val="90000"/>
            </a:lnSpc>
            <a:spcBef>
              <a:spcPct val="0"/>
            </a:spcBef>
            <a:spcAft>
              <a:spcPct val="35000"/>
            </a:spcAft>
            <a:buNone/>
          </a:pPr>
          <a:r>
            <a:rPr lang="en-US" sz="1100" kern="1200" dirty="0"/>
            <a:t>Creates asylum protections + amends withholding of deportation</a:t>
          </a:r>
        </a:p>
      </dsp:txBody>
      <dsp:txXfrm>
        <a:off x="4157967" y="2951120"/>
        <a:ext cx="1367411" cy="2333235"/>
      </dsp:txXfrm>
    </dsp:sp>
    <dsp:sp modelId="{89279970-407F-423B-855F-579F6A86591A}">
      <dsp:nvSpPr>
        <dsp:cNvPr id="0" name=""/>
        <dsp:cNvSpPr/>
      </dsp:nvSpPr>
      <dsp:spPr>
        <a:xfrm rot="20787379">
          <a:off x="5326473" y="2405171"/>
          <a:ext cx="537025" cy="0"/>
        </a:xfrm>
        <a:custGeom>
          <a:avLst/>
          <a:gdLst/>
          <a:ahLst/>
          <a:cxnLst/>
          <a:rect l="0" t="0" r="0" b="0"/>
          <a:pathLst>
            <a:path>
              <a:moveTo>
                <a:pt x="0" y="0"/>
              </a:moveTo>
              <a:lnTo>
                <a:pt x="537025" y="0"/>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02DD85E-7A61-4DD2-A857-0D2584C55ACD}">
      <dsp:nvSpPr>
        <dsp:cNvPr id="0" name=""/>
        <dsp:cNvSpPr/>
      </dsp:nvSpPr>
      <dsp:spPr>
        <a:xfrm>
          <a:off x="4841672" y="2637207"/>
          <a:ext cx="0" cy="729136"/>
        </a:xfrm>
        <a:prstGeom prst="line">
          <a:avLst/>
        </a:prstGeom>
        <a:noFill/>
        <a:ln w="3175" cap="flat" cmpd="sng" algn="ctr">
          <a:solidFill>
            <a:schemeClr val="bg1">
              <a:lumMod val="75000"/>
            </a:schemeClr>
          </a:solidFill>
          <a:prstDash val="solid"/>
          <a:miter lim="800000"/>
        </a:ln>
        <a:effectLst/>
      </dsp:spPr>
      <dsp:style>
        <a:lnRef idx="1">
          <a:scrgbClr r="0" g="0" b="0"/>
        </a:lnRef>
        <a:fillRef idx="0">
          <a:scrgbClr r="0" g="0" b="0"/>
        </a:fillRef>
        <a:effectRef idx="0">
          <a:scrgbClr r="0" g="0" b="0"/>
        </a:effectRef>
        <a:fontRef idx="minor"/>
      </dsp:style>
    </dsp:sp>
    <dsp:sp modelId="{757D6E7A-7B8C-43BB-9A7E-6BCB0BB03C8B}">
      <dsp:nvSpPr>
        <dsp:cNvPr id="0" name=""/>
        <dsp:cNvSpPr/>
      </dsp:nvSpPr>
      <dsp:spPr>
        <a:xfrm>
          <a:off x="4781102" y="3219982"/>
          <a:ext cx="121140" cy="145827"/>
        </a:xfrm>
        <a:prstGeom prst="diamond">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0C9324-248C-4D9E-8902-B143CD065340}">
      <dsp:nvSpPr>
        <dsp:cNvPr id="0" name=""/>
        <dsp:cNvSpPr/>
      </dsp:nvSpPr>
      <dsp:spPr>
        <a:xfrm>
          <a:off x="5856032" y="1883736"/>
          <a:ext cx="1110313" cy="917105"/>
        </a:xfrm>
        <a:prstGeom prst="hexagon">
          <a:avLst>
            <a:gd name="adj" fmla="val 40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488950">
            <a:lnSpc>
              <a:spcPct val="90000"/>
            </a:lnSpc>
            <a:spcBef>
              <a:spcPct val="0"/>
            </a:spcBef>
            <a:spcAft>
              <a:spcPct val="35000"/>
            </a:spcAft>
            <a:buNone/>
          </a:pPr>
          <a:r>
            <a:rPr lang="en-US" sz="1100" kern="1200" dirty="0"/>
            <a:t>1986 </a:t>
          </a:r>
          <a:r>
            <a:rPr lang="en-US" sz="1100" kern="1200" dirty="0" err="1"/>
            <a:t>Imm</a:t>
          </a:r>
          <a:r>
            <a:rPr lang="en-US" sz="1100" kern="1200" dirty="0"/>
            <a:t>. Control Act</a:t>
          </a:r>
        </a:p>
      </dsp:txBody>
      <dsp:txXfrm>
        <a:off x="6085716" y="2073452"/>
        <a:ext cx="650945" cy="537673"/>
      </dsp:txXfrm>
    </dsp:sp>
    <dsp:sp modelId="{9FD1BF39-B590-4D04-9F78-2D6F28946878}">
      <dsp:nvSpPr>
        <dsp:cNvPr id="0" name=""/>
        <dsp:cNvSpPr/>
      </dsp:nvSpPr>
      <dsp:spPr>
        <a:xfrm>
          <a:off x="5640137" y="-530202"/>
          <a:ext cx="1542101" cy="24456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anchor="b" anchorCtr="1">
          <a:noAutofit/>
        </a:bodyPr>
        <a:lstStyle/>
        <a:p>
          <a:pPr marL="0" lvl="0" indent="0" algn="ctr" defTabSz="488950">
            <a:lnSpc>
              <a:spcPct val="90000"/>
            </a:lnSpc>
            <a:spcBef>
              <a:spcPct val="0"/>
            </a:spcBef>
            <a:spcAft>
              <a:spcPct val="35000"/>
            </a:spcAft>
            <a:buNone/>
          </a:pPr>
          <a:r>
            <a:rPr lang="en-US" sz="1100" kern="1200" dirty="0"/>
            <a:t>Amnesty legislation </a:t>
          </a:r>
        </a:p>
      </dsp:txBody>
      <dsp:txXfrm>
        <a:off x="5640137" y="-530202"/>
        <a:ext cx="1542101" cy="2445615"/>
      </dsp:txXfrm>
    </dsp:sp>
    <dsp:sp modelId="{A7DB5844-F5F2-47D4-B0BA-3AA0C0B1F4F7}">
      <dsp:nvSpPr>
        <dsp:cNvPr id="0" name=""/>
        <dsp:cNvSpPr/>
      </dsp:nvSpPr>
      <dsp:spPr>
        <a:xfrm rot="766453">
          <a:off x="6961659" y="2384147"/>
          <a:ext cx="378617" cy="0"/>
        </a:xfrm>
        <a:custGeom>
          <a:avLst/>
          <a:gdLst/>
          <a:ahLst/>
          <a:cxnLst/>
          <a:rect l="0" t="0" r="0" b="0"/>
          <a:pathLst>
            <a:path>
              <a:moveTo>
                <a:pt x="0" y="0"/>
              </a:moveTo>
              <a:lnTo>
                <a:pt x="378617" y="0"/>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A8089DE-BFF0-4EBE-AA5C-297B66084AF4}">
      <dsp:nvSpPr>
        <dsp:cNvPr id="0" name=""/>
        <dsp:cNvSpPr/>
      </dsp:nvSpPr>
      <dsp:spPr>
        <a:xfrm>
          <a:off x="6411188" y="1426441"/>
          <a:ext cx="0" cy="764254"/>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DD70308D-4E35-4D50-9C30-31CED8D2F16A}">
      <dsp:nvSpPr>
        <dsp:cNvPr id="0" name=""/>
        <dsp:cNvSpPr/>
      </dsp:nvSpPr>
      <dsp:spPr>
        <a:xfrm>
          <a:off x="6342880" y="1441022"/>
          <a:ext cx="136616" cy="15285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5A4B7A-2145-4E01-9C8E-B017CDE9432C}">
      <dsp:nvSpPr>
        <dsp:cNvPr id="0" name=""/>
        <dsp:cNvSpPr/>
      </dsp:nvSpPr>
      <dsp:spPr>
        <a:xfrm>
          <a:off x="7335592" y="2134885"/>
          <a:ext cx="788669" cy="582241"/>
        </a:xfrm>
        <a:prstGeom prst="hexagon">
          <a:avLst>
            <a:gd name="adj" fmla="val 40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488950">
            <a:lnSpc>
              <a:spcPct val="90000"/>
            </a:lnSpc>
            <a:spcBef>
              <a:spcPct val="0"/>
            </a:spcBef>
            <a:spcAft>
              <a:spcPct val="35000"/>
            </a:spcAft>
            <a:buNone/>
          </a:pPr>
          <a:r>
            <a:rPr lang="en-US" sz="1100" kern="1200" dirty="0"/>
            <a:t> 1990 </a:t>
          </a:r>
          <a:r>
            <a:rPr lang="en-US" sz="1100" kern="1200" dirty="0" err="1"/>
            <a:t>Imm</a:t>
          </a:r>
          <a:r>
            <a:rPr lang="en-US" sz="1100" kern="1200" dirty="0"/>
            <a:t>. Act</a:t>
          </a:r>
        </a:p>
      </dsp:txBody>
      <dsp:txXfrm>
        <a:off x="7484901" y="2245114"/>
        <a:ext cx="490051" cy="361783"/>
      </dsp:txXfrm>
    </dsp:sp>
    <dsp:sp modelId="{47B2BBDD-C0E2-4DF9-82E5-0E2610DECC21}">
      <dsp:nvSpPr>
        <dsp:cNvPr id="0" name=""/>
        <dsp:cNvSpPr/>
      </dsp:nvSpPr>
      <dsp:spPr>
        <a:xfrm>
          <a:off x="7182239" y="3299368"/>
          <a:ext cx="1095374" cy="15526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anchor="t" anchorCtr="1">
          <a:noAutofit/>
        </a:bodyPr>
        <a:lstStyle/>
        <a:p>
          <a:pPr marL="0" lvl="0" indent="0" algn="ctr" defTabSz="488950">
            <a:lnSpc>
              <a:spcPct val="90000"/>
            </a:lnSpc>
            <a:spcBef>
              <a:spcPct val="0"/>
            </a:spcBef>
            <a:spcAft>
              <a:spcPct val="35000"/>
            </a:spcAft>
            <a:buNone/>
          </a:pPr>
          <a:r>
            <a:rPr lang="en-US" sz="1100" kern="1200" dirty="0"/>
            <a:t>Battered spouse protections; Temporary Protected Status; Special Immigration Juvenile Status</a:t>
          </a:r>
        </a:p>
        <a:p>
          <a:pPr marL="0" lvl="0" indent="0" algn="ctr" defTabSz="488950">
            <a:lnSpc>
              <a:spcPct val="90000"/>
            </a:lnSpc>
            <a:spcBef>
              <a:spcPct val="0"/>
            </a:spcBef>
            <a:spcAft>
              <a:spcPct val="35000"/>
            </a:spcAft>
            <a:buNone/>
          </a:pPr>
          <a:r>
            <a:rPr lang="en-US" sz="1100" kern="1200" dirty="0"/>
            <a:t>	</a:t>
          </a:r>
        </a:p>
      </dsp:txBody>
      <dsp:txXfrm>
        <a:off x="7182239" y="3299368"/>
        <a:ext cx="1095374" cy="1552643"/>
      </dsp:txXfrm>
    </dsp:sp>
    <dsp:sp modelId="{D393AFFD-ADBC-4AE0-B3F9-559E82A9F94D}">
      <dsp:nvSpPr>
        <dsp:cNvPr id="0" name=""/>
        <dsp:cNvSpPr/>
      </dsp:nvSpPr>
      <dsp:spPr>
        <a:xfrm rot="20941776">
          <a:off x="8120590" y="2387772"/>
          <a:ext cx="401820" cy="0"/>
        </a:xfrm>
        <a:custGeom>
          <a:avLst/>
          <a:gdLst/>
          <a:ahLst/>
          <a:cxnLst/>
          <a:rect l="0" t="0" r="0" b="0"/>
          <a:pathLst>
            <a:path>
              <a:moveTo>
                <a:pt x="0" y="0"/>
              </a:moveTo>
              <a:lnTo>
                <a:pt x="401820" y="0"/>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040957C-797F-4EBF-93BF-26760F36EEE8}">
      <dsp:nvSpPr>
        <dsp:cNvPr id="0" name=""/>
        <dsp:cNvSpPr/>
      </dsp:nvSpPr>
      <dsp:spPr>
        <a:xfrm>
          <a:off x="7729927" y="2717126"/>
          <a:ext cx="0" cy="485201"/>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FB2719AC-B825-480F-839C-786CD2F31DB9}">
      <dsp:nvSpPr>
        <dsp:cNvPr id="0" name=""/>
        <dsp:cNvSpPr/>
      </dsp:nvSpPr>
      <dsp:spPr>
        <a:xfrm>
          <a:off x="7681406" y="3202327"/>
          <a:ext cx="97040" cy="9704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3D3298-A89A-4D26-A917-7C2DAAAEBF60}">
      <dsp:nvSpPr>
        <dsp:cNvPr id="0" name=""/>
        <dsp:cNvSpPr/>
      </dsp:nvSpPr>
      <dsp:spPr>
        <a:xfrm>
          <a:off x="8518739" y="1905483"/>
          <a:ext cx="1240073" cy="888110"/>
        </a:xfrm>
        <a:prstGeom prst="hexagon">
          <a:avLst>
            <a:gd name="adj" fmla="val 40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488950">
            <a:lnSpc>
              <a:spcPct val="90000"/>
            </a:lnSpc>
            <a:spcBef>
              <a:spcPct val="0"/>
            </a:spcBef>
            <a:spcAft>
              <a:spcPct val="35000"/>
            </a:spcAft>
            <a:buNone/>
          </a:pPr>
          <a:r>
            <a:rPr lang="en-US" sz="1100" kern="1200" dirty="0"/>
            <a:t>1994 Violence against Women Act + </a:t>
          </a:r>
        </a:p>
      </dsp:txBody>
      <dsp:txXfrm>
        <a:off x="8748031" y="2069696"/>
        <a:ext cx="781489" cy="559684"/>
      </dsp:txXfrm>
    </dsp:sp>
    <dsp:sp modelId="{F47284E0-7DE3-44B9-B5B9-5EFB299C6469}">
      <dsp:nvSpPr>
        <dsp:cNvPr id="0" name=""/>
        <dsp:cNvSpPr/>
      </dsp:nvSpPr>
      <dsp:spPr>
        <a:xfrm>
          <a:off x="8277614" y="-484292"/>
          <a:ext cx="1722323" cy="23682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anchor="b" anchorCtr="1">
          <a:noAutofit/>
        </a:bodyPr>
        <a:lstStyle/>
        <a:p>
          <a:pPr marL="0" lvl="0" indent="0" algn="ctr" defTabSz="488950">
            <a:lnSpc>
              <a:spcPct val="90000"/>
            </a:lnSpc>
            <a:spcBef>
              <a:spcPct val="0"/>
            </a:spcBef>
            <a:spcAft>
              <a:spcPct val="35000"/>
            </a:spcAft>
            <a:buNone/>
          </a:pPr>
          <a:r>
            <a:rPr lang="en-US" sz="1100" kern="1200" dirty="0"/>
            <a:t>Self-petitions for victims of domestic violence; waivers for unlawful stays; CAT protections; expanding SIJS protections</a:t>
          </a:r>
        </a:p>
      </dsp:txBody>
      <dsp:txXfrm>
        <a:off x="8277614" y="-484292"/>
        <a:ext cx="1722323" cy="2368294"/>
      </dsp:txXfrm>
    </dsp:sp>
    <dsp:sp modelId="{1D35A680-E40D-4C1B-8F3E-AA9AE6AA6FB6}">
      <dsp:nvSpPr>
        <dsp:cNvPr id="0" name=""/>
        <dsp:cNvSpPr/>
      </dsp:nvSpPr>
      <dsp:spPr>
        <a:xfrm rot="1394756">
          <a:off x="9746624" y="2408797"/>
          <a:ext cx="300286" cy="0"/>
        </a:xfrm>
        <a:custGeom>
          <a:avLst/>
          <a:gdLst/>
          <a:ahLst/>
          <a:cxnLst/>
          <a:rect l="0" t="0" r="0" b="0"/>
          <a:pathLst>
            <a:path>
              <a:moveTo>
                <a:pt x="0" y="0"/>
              </a:moveTo>
              <a:lnTo>
                <a:pt x="300286" y="0"/>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3354456-A7F4-4A80-BF68-DD808B33AB15}">
      <dsp:nvSpPr>
        <dsp:cNvPr id="0" name=""/>
        <dsp:cNvSpPr/>
      </dsp:nvSpPr>
      <dsp:spPr>
        <a:xfrm>
          <a:off x="9138776" y="1445771"/>
          <a:ext cx="0" cy="740091"/>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5DB90F73-9EF7-4BD3-984D-B6E23F23765C}">
      <dsp:nvSpPr>
        <dsp:cNvPr id="0" name=""/>
        <dsp:cNvSpPr/>
      </dsp:nvSpPr>
      <dsp:spPr>
        <a:xfrm>
          <a:off x="9062485" y="1450687"/>
          <a:ext cx="152582" cy="1480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70EDD5-902F-43AF-9F23-9A9808D33389}">
      <dsp:nvSpPr>
        <dsp:cNvPr id="0" name=""/>
        <dsp:cNvSpPr/>
      </dsp:nvSpPr>
      <dsp:spPr>
        <a:xfrm>
          <a:off x="10034722" y="2176934"/>
          <a:ext cx="788669" cy="582241"/>
        </a:xfrm>
        <a:prstGeom prst="hexagon">
          <a:avLst>
            <a:gd name="adj" fmla="val 40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488950">
            <a:lnSpc>
              <a:spcPct val="90000"/>
            </a:lnSpc>
            <a:spcBef>
              <a:spcPct val="0"/>
            </a:spcBef>
            <a:spcAft>
              <a:spcPct val="35000"/>
            </a:spcAft>
            <a:buNone/>
          </a:pPr>
          <a:r>
            <a:rPr lang="en-US" sz="1100" kern="1200" dirty="0"/>
            <a:t>1997 NACARA</a:t>
          </a:r>
        </a:p>
      </dsp:txBody>
      <dsp:txXfrm>
        <a:off x="10184031" y="2287163"/>
        <a:ext cx="490051" cy="361783"/>
      </dsp:txXfrm>
    </dsp:sp>
    <dsp:sp modelId="{8D6C15B8-4AD4-43C1-AD7E-694E359B186C}">
      <dsp:nvSpPr>
        <dsp:cNvPr id="0" name=""/>
        <dsp:cNvSpPr/>
      </dsp:nvSpPr>
      <dsp:spPr>
        <a:xfrm>
          <a:off x="9881369" y="3341417"/>
          <a:ext cx="1095374" cy="15526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anchor="t" anchorCtr="1">
          <a:noAutofit/>
        </a:bodyPr>
        <a:lstStyle/>
        <a:p>
          <a:pPr marL="0" lvl="0" indent="0" algn="ctr" defTabSz="488950">
            <a:lnSpc>
              <a:spcPct val="90000"/>
            </a:lnSpc>
            <a:spcBef>
              <a:spcPct val="0"/>
            </a:spcBef>
            <a:spcAft>
              <a:spcPct val="35000"/>
            </a:spcAft>
            <a:buNone/>
          </a:pPr>
          <a:r>
            <a:rPr lang="en-US" sz="1100" kern="1200" dirty="0"/>
            <a:t>Special legislation to protect Nicaraguan, Guatemalan, and Honduran asylum seekers</a:t>
          </a:r>
        </a:p>
      </dsp:txBody>
      <dsp:txXfrm>
        <a:off x="9881369" y="3341417"/>
        <a:ext cx="1095374" cy="1552643"/>
      </dsp:txXfrm>
    </dsp:sp>
    <dsp:sp modelId="{D7D13494-335A-47F0-8240-F5A0E3432B09}">
      <dsp:nvSpPr>
        <dsp:cNvPr id="0" name=""/>
        <dsp:cNvSpPr/>
      </dsp:nvSpPr>
      <dsp:spPr>
        <a:xfrm rot="96196">
          <a:off x="10823331" y="2472396"/>
          <a:ext cx="310280" cy="0"/>
        </a:xfrm>
        <a:custGeom>
          <a:avLst/>
          <a:gdLst/>
          <a:ahLst/>
          <a:cxnLst/>
          <a:rect l="0" t="0" r="0" b="0"/>
          <a:pathLst>
            <a:path>
              <a:moveTo>
                <a:pt x="0" y="0"/>
              </a:moveTo>
              <a:lnTo>
                <a:pt x="310280" y="0"/>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3534749-66C4-4DCA-B800-C3C961C61A72}">
      <dsp:nvSpPr>
        <dsp:cNvPr id="0" name=""/>
        <dsp:cNvSpPr/>
      </dsp:nvSpPr>
      <dsp:spPr>
        <a:xfrm>
          <a:off x="10429057" y="2759176"/>
          <a:ext cx="0" cy="485201"/>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AC5B5DF6-2F76-4407-9997-F1EC56A4FD13}">
      <dsp:nvSpPr>
        <dsp:cNvPr id="0" name=""/>
        <dsp:cNvSpPr/>
      </dsp:nvSpPr>
      <dsp:spPr>
        <a:xfrm>
          <a:off x="10380537" y="3244377"/>
          <a:ext cx="97040" cy="9704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72B6C7-E70B-43F3-8B1C-F9B1AC594FED}">
      <dsp:nvSpPr>
        <dsp:cNvPr id="0" name=""/>
        <dsp:cNvSpPr/>
      </dsp:nvSpPr>
      <dsp:spPr>
        <a:xfrm rot="10800000">
          <a:off x="11133551" y="2185615"/>
          <a:ext cx="788669" cy="582241"/>
        </a:xfrm>
        <a:prstGeom prst="homePlate">
          <a:avLst>
            <a:gd name="adj" fmla="val 4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488950">
            <a:lnSpc>
              <a:spcPct val="90000"/>
            </a:lnSpc>
            <a:spcBef>
              <a:spcPct val="0"/>
            </a:spcBef>
            <a:spcAft>
              <a:spcPct val="35000"/>
            </a:spcAft>
            <a:buNone/>
          </a:pPr>
          <a:r>
            <a:rPr lang="en-US" sz="1100" kern="1200" dirty="0"/>
            <a:t>2000</a:t>
          </a:r>
          <a:br>
            <a:rPr lang="en-US" sz="1100" kern="1200" dirty="0"/>
          </a:br>
          <a:r>
            <a:rPr lang="en-US" sz="1100" kern="1200" dirty="0"/>
            <a:t>VAWA &amp; TVPRA</a:t>
          </a:r>
        </a:p>
      </dsp:txBody>
      <dsp:txXfrm rot="10800000">
        <a:off x="11249999" y="2185615"/>
        <a:ext cx="672221" cy="582241"/>
      </dsp:txXfrm>
    </dsp:sp>
    <dsp:sp modelId="{553C8E19-E6A9-47BB-B9CD-69EA945AF482}">
      <dsp:nvSpPr>
        <dsp:cNvPr id="0" name=""/>
        <dsp:cNvSpPr/>
      </dsp:nvSpPr>
      <dsp:spPr>
        <a:xfrm>
          <a:off x="10980199" y="50730"/>
          <a:ext cx="1095374" cy="15526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anchor="b" anchorCtr="1">
          <a:noAutofit/>
        </a:bodyPr>
        <a:lstStyle/>
        <a:p>
          <a:pPr marL="0" lvl="0" indent="0" algn="ctr" defTabSz="488950">
            <a:lnSpc>
              <a:spcPct val="90000"/>
            </a:lnSpc>
            <a:spcBef>
              <a:spcPct val="0"/>
            </a:spcBef>
            <a:spcAft>
              <a:spcPct val="35000"/>
            </a:spcAft>
            <a:buFont typeface="Arial" panose="020B0604020202020204" pitchFamily="34" charset="0"/>
            <a:buNone/>
          </a:pPr>
          <a:r>
            <a:rPr lang="en-US" sz="1100" kern="1200" dirty="0"/>
            <a:t>Expanded protections for victims of domestic violence; U and T visas for victims of crime and human trafficking (subsequent reauthorization)</a:t>
          </a:r>
        </a:p>
        <a:p>
          <a:pPr marL="0" lvl="0" indent="0" algn="ctr" defTabSz="488950">
            <a:lnSpc>
              <a:spcPct val="90000"/>
            </a:lnSpc>
            <a:spcBef>
              <a:spcPct val="0"/>
            </a:spcBef>
            <a:spcAft>
              <a:spcPct val="35000"/>
            </a:spcAft>
            <a:buNone/>
          </a:pPr>
          <a:endParaRPr lang="en-US" sz="1100" kern="1200" dirty="0"/>
        </a:p>
      </dsp:txBody>
      <dsp:txXfrm>
        <a:off x="10980199" y="50730"/>
        <a:ext cx="1095374" cy="1552643"/>
      </dsp:txXfrm>
    </dsp:sp>
    <dsp:sp modelId="{6AE9CE7E-103D-4E58-85AC-177AFB829E2A}">
      <dsp:nvSpPr>
        <dsp:cNvPr id="0" name=""/>
        <dsp:cNvSpPr/>
      </dsp:nvSpPr>
      <dsp:spPr>
        <a:xfrm>
          <a:off x="11527886" y="1700414"/>
          <a:ext cx="0" cy="485201"/>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95652ADC-9F49-4270-91AB-E656E3039283}">
      <dsp:nvSpPr>
        <dsp:cNvPr id="0" name=""/>
        <dsp:cNvSpPr/>
      </dsp:nvSpPr>
      <dsp:spPr>
        <a:xfrm>
          <a:off x="11479366" y="1603374"/>
          <a:ext cx="97040" cy="9704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15F29C-41ED-4BCE-803D-E79BFC10C16F}">
      <dsp:nvSpPr>
        <dsp:cNvPr id="0" name=""/>
        <dsp:cNvSpPr/>
      </dsp:nvSpPr>
      <dsp:spPr>
        <a:xfrm>
          <a:off x="3962" y="208525"/>
          <a:ext cx="2382851" cy="3456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US" sz="1200" kern="1200" dirty="0"/>
            <a:t>Yeung How v. North</a:t>
          </a:r>
        </a:p>
      </dsp:txBody>
      <dsp:txXfrm>
        <a:off x="3962" y="208525"/>
        <a:ext cx="2382851" cy="345600"/>
      </dsp:txXfrm>
    </dsp:sp>
    <dsp:sp modelId="{FBD15389-9D62-4C3C-8FC2-FA00DAD62F1B}">
      <dsp:nvSpPr>
        <dsp:cNvPr id="0" name=""/>
        <dsp:cNvSpPr/>
      </dsp:nvSpPr>
      <dsp:spPr>
        <a:xfrm>
          <a:off x="3962" y="554125"/>
          <a:ext cx="2382851" cy="2723726"/>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dirty="0"/>
            <a:t>1911</a:t>
          </a:r>
        </a:p>
        <a:p>
          <a:pPr marL="114300" lvl="1" indent="-114300" algn="l" defTabSz="533400">
            <a:lnSpc>
              <a:spcPct val="90000"/>
            </a:lnSpc>
            <a:spcBef>
              <a:spcPct val="0"/>
            </a:spcBef>
            <a:spcAft>
              <a:spcPct val="15000"/>
            </a:spcAft>
            <a:buChar char="•"/>
          </a:pPr>
          <a:r>
            <a:rPr lang="en-US" sz="1200" kern="1200" dirty="0"/>
            <a:t>No right to a “hearing of a judicial character” or to compel witnesses to testify for LPR facing deportation</a:t>
          </a:r>
        </a:p>
      </dsp:txBody>
      <dsp:txXfrm>
        <a:off x="3962" y="554125"/>
        <a:ext cx="2382851" cy="2723726"/>
      </dsp:txXfrm>
    </dsp:sp>
    <dsp:sp modelId="{257D7B65-EA14-4074-91DA-75F9ECC452AA}">
      <dsp:nvSpPr>
        <dsp:cNvPr id="0" name=""/>
        <dsp:cNvSpPr/>
      </dsp:nvSpPr>
      <dsp:spPr>
        <a:xfrm>
          <a:off x="2720413" y="208525"/>
          <a:ext cx="2382851" cy="34560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US" sz="1200" kern="1200" dirty="0"/>
            <a:t>Low v. Backus</a:t>
          </a:r>
        </a:p>
      </dsp:txBody>
      <dsp:txXfrm>
        <a:off x="2720413" y="208525"/>
        <a:ext cx="2382851" cy="345600"/>
      </dsp:txXfrm>
    </dsp:sp>
    <dsp:sp modelId="{82D705FE-5267-42D0-86FE-FF8951DC627F}">
      <dsp:nvSpPr>
        <dsp:cNvPr id="0" name=""/>
        <dsp:cNvSpPr/>
      </dsp:nvSpPr>
      <dsp:spPr>
        <a:xfrm>
          <a:off x="2720413" y="554125"/>
          <a:ext cx="2382851" cy="2723726"/>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dirty="0"/>
            <a:t>1912</a:t>
          </a:r>
        </a:p>
        <a:p>
          <a:pPr marL="114300" lvl="1" indent="-114300" algn="l" defTabSz="533400">
            <a:lnSpc>
              <a:spcPct val="90000"/>
            </a:lnSpc>
            <a:spcBef>
              <a:spcPct val="0"/>
            </a:spcBef>
            <a:spcAft>
              <a:spcPct val="15000"/>
            </a:spcAft>
            <a:buChar char="•"/>
          </a:pPr>
          <a:r>
            <a:rPr lang="en-US" sz="1200" kern="1200" dirty="0"/>
            <a:t>No right to challenge government reliance on hearsay evidence from confidential informant for LPR facing deportation. </a:t>
          </a:r>
          <a:r>
            <a:rPr lang="en-US" sz="1200" b="1" kern="1200" dirty="0"/>
            <a:t>Petitioner must show that process is “manifestly unfair or “so arbitrary” that is robs the immigrant of due process</a:t>
          </a:r>
          <a:r>
            <a:rPr lang="en-US" sz="1200" kern="1200" dirty="0"/>
            <a:t>.  </a:t>
          </a:r>
        </a:p>
      </dsp:txBody>
      <dsp:txXfrm>
        <a:off x="2720413" y="554125"/>
        <a:ext cx="2382851" cy="2723726"/>
      </dsp:txXfrm>
    </dsp:sp>
    <dsp:sp modelId="{3F1DFDA2-A374-40FE-8DE5-91DA8019252B}">
      <dsp:nvSpPr>
        <dsp:cNvPr id="0" name=""/>
        <dsp:cNvSpPr/>
      </dsp:nvSpPr>
      <dsp:spPr>
        <a:xfrm>
          <a:off x="5436863" y="208525"/>
          <a:ext cx="2382851" cy="345600"/>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US" sz="1200" b="0" i="0" u="none" kern="1200" dirty="0"/>
            <a:t>Marcello v. Bonds</a:t>
          </a:r>
          <a:endParaRPr lang="en-US" sz="1200" kern="1200" dirty="0"/>
        </a:p>
      </dsp:txBody>
      <dsp:txXfrm>
        <a:off x="5436863" y="208525"/>
        <a:ext cx="2382851" cy="345600"/>
      </dsp:txXfrm>
    </dsp:sp>
    <dsp:sp modelId="{56F4082D-05B3-4C5A-ACA7-D7A2733B2AFB}">
      <dsp:nvSpPr>
        <dsp:cNvPr id="0" name=""/>
        <dsp:cNvSpPr/>
      </dsp:nvSpPr>
      <dsp:spPr>
        <a:xfrm>
          <a:off x="5436863" y="554125"/>
          <a:ext cx="2382851" cy="2723726"/>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dirty="0"/>
            <a:t>1955</a:t>
          </a:r>
        </a:p>
        <a:p>
          <a:pPr marL="114300" lvl="1" indent="-114300" algn="l" defTabSz="533400">
            <a:lnSpc>
              <a:spcPct val="90000"/>
            </a:lnSpc>
            <a:spcBef>
              <a:spcPct val="0"/>
            </a:spcBef>
            <a:spcAft>
              <a:spcPct val="15000"/>
            </a:spcAft>
            <a:buChar char="•"/>
          </a:pPr>
          <a:r>
            <a:rPr lang="en-US" sz="1200" kern="1200" dirty="0"/>
            <a:t>Congress can trump the Administrative Procedures Act to establish due process in deportation proceedings and due process was not violated because administrative judges report to the AG who then also persecuted immigration cases and had shown bias </a:t>
          </a:r>
        </a:p>
      </dsp:txBody>
      <dsp:txXfrm>
        <a:off x="5436863" y="554125"/>
        <a:ext cx="2382851" cy="2723726"/>
      </dsp:txXfrm>
    </dsp:sp>
    <dsp:sp modelId="{4A57A465-925C-4F4A-A2F0-EEF9F0ECFFA0}">
      <dsp:nvSpPr>
        <dsp:cNvPr id="0" name=""/>
        <dsp:cNvSpPr/>
      </dsp:nvSpPr>
      <dsp:spPr>
        <a:xfrm>
          <a:off x="8153313" y="208525"/>
          <a:ext cx="2382851" cy="345600"/>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US" sz="1200" kern="1200" dirty="0"/>
            <a:t>Landon v. </a:t>
          </a:r>
          <a:r>
            <a:rPr lang="en-US" sz="1200" kern="1200" dirty="0" err="1"/>
            <a:t>Placensia</a:t>
          </a:r>
          <a:r>
            <a:rPr lang="en-US" sz="1200" kern="1200" dirty="0"/>
            <a:t> </a:t>
          </a:r>
        </a:p>
      </dsp:txBody>
      <dsp:txXfrm>
        <a:off x="8153313" y="208525"/>
        <a:ext cx="2382851" cy="345600"/>
      </dsp:txXfrm>
    </dsp:sp>
    <dsp:sp modelId="{6105E9F9-D596-4A7D-A4DD-979FE83B79D8}">
      <dsp:nvSpPr>
        <dsp:cNvPr id="0" name=""/>
        <dsp:cNvSpPr/>
      </dsp:nvSpPr>
      <dsp:spPr>
        <a:xfrm>
          <a:off x="8153313" y="554125"/>
          <a:ext cx="2382851" cy="2723726"/>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dirty="0"/>
            <a:t>1982</a:t>
          </a:r>
        </a:p>
        <a:p>
          <a:pPr marL="114300" lvl="1" indent="-114300" algn="l" defTabSz="533400">
            <a:lnSpc>
              <a:spcPct val="90000"/>
            </a:lnSpc>
            <a:spcBef>
              <a:spcPct val="0"/>
            </a:spcBef>
            <a:spcAft>
              <a:spcPct val="15000"/>
            </a:spcAft>
            <a:buChar char="•"/>
          </a:pPr>
          <a:r>
            <a:rPr lang="en-US" sz="1200" b="1" kern="1200" dirty="0"/>
            <a:t>Applied Matthews v. Eldridge 3-prong test </a:t>
          </a:r>
          <a:r>
            <a:rPr lang="en-US" sz="1200" kern="1200" dirty="0"/>
            <a:t>to determine due process was due in a returning LPR case (slide 14) but ultimately remanded case to decide whether 11 hours of notice was sufficient; what constituted adequate waiver of a lawyer; and who should bear the burden of proof in her case.  Government chose not to litigate case on remand.</a:t>
          </a:r>
        </a:p>
      </dsp:txBody>
      <dsp:txXfrm>
        <a:off x="8153313" y="554125"/>
        <a:ext cx="2382851" cy="272372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B81D00-8B0B-493B-BBEC-FA4A39C0C8CE}">
      <dsp:nvSpPr>
        <dsp:cNvPr id="0" name=""/>
        <dsp:cNvSpPr/>
      </dsp:nvSpPr>
      <dsp:spPr>
        <a:xfrm rot="16200000">
          <a:off x="1609992" y="803391"/>
          <a:ext cx="376089" cy="2154108"/>
        </a:xfrm>
        <a:prstGeom prst="round2SameRect">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1">
          <a:noAutofit/>
        </a:bodyPr>
        <a:lstStyle/>
        <a:p>
          <a:pPr marL="0" lvl="0" indent="0" algn="ctr" defTabSz="533400">
            <a:lnSpc>
              <a:spcPct val="90000"/>
            </a:lnSpc>
            <a:spcBef>
              <a:spcPct val="0"/>
            </a:spcBef>
            <a:spcAft>
              <a:spcPct val="35000"/>
            </a:spcAft>
            <a:buNone/>
          </a:pPr>
          <a:r>
            <a:rPr lang="en-US" sz="1200" kern="1200" dirty="0"/>
            <a:t>2001</a:t>
          </a:r>
        </a:p>
      </dsp:txBody>
      <dsp:txXfrm rot="5400000">
        <a:off x="739342" y="1710760"/>
        <a:ext cx="2135749" cy="339371"/>
      </dsp:txXfrm>
    </dsp:sp>
    <dsp:sp modelId="{5EBA8C46-E977-45E4-BFB6-57B5E04BBA63}">
      <dsp:nvSpPr>
        <dsp:cNvPr id="0" name=""/>
        <dsp:cNvSpPr/>
      </dsp:nvSpPr>
      <dsp:spPr>
        <a:xfrm>
          <a:off x="2946" y="0"/>
          <a:ext cx="3590180" cy="13163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83820" numCol="1" spcCol="1270" anchor="b" anchorCtr="1">
          <a:noAutofit/>
        </a:bodyPr>
        <a:lstStyle/>
        <a:p>
          <a:pPr marL="0" lvl="0" indent="0" algn="ctr" defTabSz="488950">
            <a:lnSpc>
              <a:spcPct val="90000"/>
            </a:lnSpc>
            <a:spcBef>
              <a:spcPct val="0"/>
            </a:spcBef>
            <a:spcAft>
              <a:spcPct val="35000"/>
            </a:spcAft>
            <a:buNone/>
          </a:pPr>
          <a:r>
            <a:rPr lang="en-US" sz="1100" kern="1200" dirty="0" err="1">
              <a:solidFill>
                <a:schemeClr val="accent5">
                  <a:lumMod val="60000"/>
                  <a:lumOff val="40000"/>
                </a:schemeClr>
              </a:solidFill>
            </a:rPr>
            <a:t>Zadvydas</a:t>
          </a:r>
          <a:r>
            <a:rPr lang="en-US" sz="1100" kern="1200" dirty="0">
              <a:solidFill>
                <a:schemeClr val="accent5">
                  <a:lumMod val="60000"/>
                  <a:lumOff val="40000"/>
                </a:schemeClr>
              </a:solidFill>
            </a:rPr>
            <a:t> v. Davis </a:t>
          </a:r>
        </a:p>
        <a:p>
          <a:pPr marL="0" lvl="0" indent="0" algn="ctr" defTabSz="488950">
            <a:lnSpc>
              <a:spcPct val="90000"/>
            </a:lnSpc>
            <a:spcBef>
              <a:spcPct val="0"/>
            </a:spcBef>
            <a:spcAft>
              <a:spcPct val="35000"/>
            </a:spcAft>
            <a:buNone/>
          </a:pPr>
          <a:r>
            <a:rPr lang="en-US" sz="1100" kern="1200" dirty="0"/>
            <a:t>LPR since age 8 with long criminal record involving drug crimes, attempted robbery, attempted burglary, and theft</a:t>
          </a:r>
        </a:p>
        <a:p>
          <a:pPr marL="0" lvl="0" indent="0" algn="ctr" defTabSz="488950">
            <a:lnSpc>
              <a:spcPct val="90000"/>
            </a:lnSpc>
            <a:spcBef>
              <a:spcPct val="0"/>
            </a:spcBef>
            <a:spcAft>
              <a:spcPct val="35000"/>
            </a:spcAft>
            <a:buNone/>
          </a:pPr>
          <a:r>
            <a:rPr lang="en-US" sz="1100" kern="1200" dirty="0"/>
            <a:t>Born in a displaced persons camp in Germany to Lithuanian parents (stateless) </a:t>
          </a:r>
        </a:p>
        <a:p>
          <a:pPr marL="0" lvl="0" indent="0" algn="ctr" defTabSz="488950">
            <a:lnSpc>
              <a:spcPct val="90000"/>
            </a:lnSpc>
            <a:spcBef>
              <a:spcPct val="0"/>
            </a:spcBef>
            <a:spcAft>
              <a:spcPct val="35000"/>
            </a:spcAft>
            <a:buNone/>
          </a:pPr>
          <a:r>
            <a:rPr lang="en-US" sz="1100" kern="1200" dirty="0"/>
            <a:t>Challenging indefinite detention post-removal </a:t>
          </a:r>
        </a:p>
        <a:p>
          <a:pPr marL="0" lvl="0" indent="0" algn="ctr" defTabSz="488950">
            <a:lnSpc>
              <a:spcPct val="90000"/>
            </a:lnSpc>
            <a:spcBef>
              <a:spcPct val="0"/>
            </a:spcBef>
            <a:spcAft>
              <a:spcPct val="35000"/>
            </a:spcAft>
            <a:buNone/>
          </a:pPr>
          <a:r>
            <a:rPr lang="en-US" sz="1100" kern="1200" dirty="0"/>
            <a:t>Held: “After this 6-month period, once the alien provides good reason to believe there is not likelihood of removal in the reasonable foreseeable future, the government must respond with evidence to rebut the presumption.”</a:t>
          </a:r>
        </a:p>
        <a:p>
          <a:pPr marL="0" lvl="0" indent="0" algn="ctr" defTabSz="488950">
            <a:lnSpc>
              <a:spcPct val="90000"/>
            </a:lnSpc>
            <a:spcBef>
              <a:spcPct val="0"/>
            </a:spcBef>
            <a:spcAft>
              <a:spcPct val="35000"/>
            </a:spcAft>
            <a:buNone/>
          </a:pPr>
          <a:r>
            <a:rPr lang="en-US" sz="1100" kern="1200" dirty="0"/>
            <a:t>Interpreted: requiring periodic review of detention</a:t>
          </a:r>
        </a:p>
        <a:p>
          <a:pPr marL="0" lvl="0" indent="0" algn="ctr" defTabSz="488950">
            <a:lnSpc>
              <a:spcPct val="90000"/>
            </a:lnSpc>
            <a:spcBef>
              <a:spcPct val="0"/>
            </a:spcBef>
            <a:spcAft>
              <a:spcPct val="35000"/>
            </a:spcAft>
            <a:buNone/>
          </a:pPr>
          <a:endParaRPr lang="en-US" sz="1100" kern="1200" dirty="0"/>
        </a:p>
      </dsp:txBody>
      <dsp:txXfrm>
        <a:off x="2946" y="0"/>
        <a:ext cx="3590180" cy="1316311"/>
      </dsp:txXfrm>
    </dsp:sp>
    <dsp:sp modelId="{FE1E7229-D882-45D2-8B81-ECC932095289}">
      <dsp:nvSpPr>
        <dsp:cNvPr id="0" name=""/>
        <dsp:cNvSpPr/>
      </dsp:nvSpPr>
      <dsp:spPr>
        <a:xfrm>
          <a:off x="1798037" y="1391529"/>
          <a:ext cx="0" cy="300871"/>
        </a:xfrm>
        <a:prstGeom prst="line">
          <a:avLst/>
        </a:prstGeom>
        <a:noFill/>
        <a:ln w="12700" cap="flat" cmpd="sng" algn="ctr">
          <a:solidFill>
            <a:schemeClr val="accent5">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18D36E27-922D-4D3E-9440-18D82B03740B}">
      <dsp:nvSpPr>
        <dsp:cNvPr id="0" name=""/>
        <dsp:cNvSpPr/>
      </dsp:nvSpPr>
      <dsp:spPr>
        <a:xfrm>
          <a:off x="1760428" y="1316311"/>
          <a:ext cx="75217" cy="75217"/>
        </a:xfrm>
        <a:prstGeom prst="ellipse">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1CBC1A-C8A3-4FFD-9919-8054A5D92616}">
      <dsp:nvSpPr>
        <dsp:cNvPr id="0" name=""/>
        <dsp:cNvSpPr/>
      </dsp:nvSpPr>
      <dsp:spPr>
        <a:xfrm>
          <a:off x="2875091" y="1692400"/>
          <a:ext cx="2154108" cy="376089"/>
        </a:xfrm>
        <a:prstGeom prst="rect">
          <a:avLst/>
        </a:prstGeom>
        <a:solidFill>
          <a:schemeClr val="accent5">
            <a:hueOff val="-942505"/>
            <a:satOff val="-26613"/>
            <a:lumOff val="-66"/>
            <a:alphaOff val="0"/>
          </a:schemeClr>
        </a:solidFill>
        <a:ln w="15875" cap="flat" cmpd="sng" algn="ctr">
          <a:solidFill>
            <a:schemeClr val="accent5">
              <a:hueOff val="-942505"/>
              <a:satOff val="-26613"/>
              <a:lumOff val="-6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1">
          <a:noAutofit/>
        </a:bodyPr>
        <a:lstStyle/>
        <a:p>
          <a:pPr marL="0" lvl="0" indent="0" algn="ctr" defTabSz="533400">
            <a:lnSpc>
              <a:spcPct val="90000"/>
            </a:lnSpc>
            <a:spcBef>
              <a:spcPct val="0"/>
            </a:spcBef>
            <a:spcAft>
              <a:spcPct val="35000"/>
            </a:spcAft>
            <a:buNone/>
          </a:pPr>
          <a:r>
            <a:rPr lang="en-US" sz="1200" kern="1200" dirty="0"/>
            <a:t>2003</a:t>
          </a:r>
        </a:p>
      </dsp:txBody>
      <dsp:txXfrm>
        <a:off x="2875091" y="1692400"/>
        <a:ext cx="2154108" cy="376089"/>
      </dsp:txXfrm>
    </dsp:sp>
    <dsp:sp modelId="{5A6BE82C-F35D-41B6-93DB-8979BEC00695}">
      <dsp:nvSpPr>
        <dsp:cNvPr id="0" name=""/>
        <dsp:cNvSpPr/>
      </dsp:nvSpPr>
      <dsp:spPr>
        <a:xfrm>
          <a:off x="2157055" y="2444579"/>
          <a:ext cx="3590180" cy="13163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3820" rIns="0" bIns="0" numCol="1" spcCol="1270" anchor="t" anchorCtr="1">
          <a:noAutofit/>
        </a:bodyPr>
        <a:lstStyle/>
        <a:p>
          <a:pPr marL="0" lvl="0" indent="0" algn="ctr" defTabSz="488950">
            <a:lnSpc>
              <a:spcPct val="90000"/>
            </a:lnSpc>
            <a:spcBef>
              <a:spcPct val="0"/>
            </a:spcBef>
            <a:spcAft>
              <a:spcPct val="35000"/>
            </a:spcAft>
            <a:buNone/>
          </a:pPr>
          <a:r>
            <a:rPr lang="en-US" sz="1100" kern="1200" dirty="0" err="1">
              <a:solidFill>
                <a:srgbClr val="FFC000"/>
              </a:solidFill>
            </a:rPr>
            <a:t>Demore</a:t>
          </a:r>
          <a:r>
            <a:rPr lang="en-US" sz="1100" kern="1200" dirty="0">
              <a:solidFill>
                <a:srgbClr val="FFC000"/>
              </a:solidFill>
            </a:rPr>
            <a:t> v. Kim </a:t>
          </a:r>
        </a:p>
        <a:p>
          <a:pPr marL="0" lvl="0" indent="0" algn="ctr" defTabSz="488950">
            <a:lnSpc>
              <a:spcPct val="90000"/>
            </a:lnSpc>
            <a:spcBef>
              <a:spcPct val="0"/>
            </a:spcBef>
            <a:spcAft>
              <a:spcPct val="35000"/>
            </a:spcAft>
            <a:buNone/>
          </a:pPr>
          <a:r>
            <a:rPr lang="en-US" sz="1100" kern="1200" dirty="0"/>
            <a:t>LPR since age 6, originally from South Korea, convicted of first-degree burglary and of “pretty theft with priors” </a:t>
          </a:r>
        </a:p>
        <a:p>
          <a:pPr marL="0" lvl="0" indent="0" algn="ctr" defTabSz="488950">
            <a:lnSpc>
              <a:spcPct val="90000"/>
            </a:lnSpc>
            <a:spcBef>
              <a:spcPct val="0"/>
            </a:spcBef>
            <a:spcAft>
              <a:spcPct val="35000"/>
            </a:spcAft>
            <a:buNone/>
          </a:pPr>
          <a:r>
            <a:rPr lang="en-US" sz="1100" kern="1200" dirty="0"/>
            <a:t>Detained while in removal and contesting legality of mandatory detention under INA § 236(c) and seeking a bond hearing</a:t>
          </a:r>
        </a:p>
        <a:p>
          <a:pPr marL="0" lvl="0" indent="0" algn="ctr" defTabSz="488950">
            <a:lnSpc>
              <a:spcPct val="90000"/>
            </a:lnSpc>
            <a:spcBef>
              <a:spcPct val="0"/>
            </a:spcBef>
            <a:spcAft>
              <a:spcPct val="35000"/>
            </a:spcAft>
            <a:buNone/>
          </a:pPr>
          <a:r>
            <a:rPr lang="en-US" sz="1100" kern="1200" dirty="0"/>
            <a:t>Held: The Fifth Amendment does not constrain mandatory detention during removal </a:t>
          </a:r>
        </a:p>
        <a:p>
          <a:pPr marL="0" lvl="0" indent="0" algn="ctr" defTabSz="488950">
            <a:lnSpc>
              <a:spcPct val="90000"/>
            </a:lnSpc>
            <a:spcBef>
              <a:spcPct val="0"/>
            </a:spcBef>
            <a:spcAft>
              <a:spcPct val="35000"/>
            </a:spcAft>
            <a:buNone/>
          </a:pPr>
          <a:r>
            <a:rPr lang="en-US" sz="1100" kern="1200" dirty="0"/>
            <a:t>Interpreted:  It did not consider the permissible length of detention if too prolonged and some lower courts have imposed six months </a:t>
          </a:r>
        </a:p>
      </dsp:txBody>
      <dsp:txXfrm>
        <a:off x="2157055" y="2444579"/>
        <a:ext cx="3590180" cy="1316311"/>
      </dsp:txXfrm>
    </dsp:sp>
    <dsp:sp modelId="{8DE97B5E-062D-4828-AED5-4215636FEEB5}">
      <dsp:nvSpPr>
        <dsp:cNvPr id="0" name=""/>
        <dsp:cNvSpPr/>
      </dsp:nvSpPr>
      <dsp:spPr>
        <a:xfrm>
          <a:off x="3952145" y="2068490"/>
          <a:ext cx="0" cy="300871"/>
        </a:xfrm>
        <a:prstGeom prst="line">
          <a:avLst/>
        </a:prstGeom>
        <a:noFill/>
        <a:ln w="12700" cap="flat" cmpd="sng" algn="ctr">
          <a:solidFill>
            <a:schemeClr val="accent5">
              <a:hueOff val="-942505"/>
              <a:satOff val="-26613"/>
              <a:lumOff val="-66"/>
              <a:alphaOff val="0"/>
            </a:schemeClr>
          </a:solidFill>
          <a:prstDash val="dash"/>
        </a:ln>
        <a:effectLst/>
      </dsp:spPr>
      <dsp:style>
        <a:lnRef idx="1">
          <a:scrgbClr r="0" g="0" b="0"/>
        </a:lnRef>
        <a:fillRef idx="0">
          <a:scrgbClr r="0" g="0" b="0"/>
        </a:fillRef>
        <a:effectRef idx="0">
          <a:scrgbClr r="0" g="0" b="0"/>
        </a:effectRef>
        <a:fontRef idx="minor"/>
      </dsp:style>
    </dsp:sp>
    <dsp:sp modelId="{AD4E3A8A-831B-4766-8AA3-1D72A6168CBF}">
      <dsp:nvSpPr>
        <dsp:cNvPr id="0" name=""/>
        <dsp:cNvSpPr/>
      </dsp:nvSpPr>
      <dsp:spPr>
        <a:xfrm>
          <a:off x="3914536" y="2369361"/>
          <a:ext cx="75217" cy="75217"/>
        </a:xfrm>
        <a:prstGeom prst="ellipse">
          <a:avLst/>
        </a:prstGeom>
        <a:solidFill>
          <a:schemeClr val="accent5">
            <a:hueOff val="-942505"/>
            <a:satOff val="-26613"/>
            <a:lumOff val="-6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34A7A6-6C93-4AFE-B382-F8C0A9E67704}">
      <dsp:nvSpPr>
        <dsp:cNvPr id="0" name=""/>
        <dsp:cNvSpPr/>
      </dsp:nvSpPr>
      <dsp:spPr>
        <a:xfrm>
          <a:off x="5029199" y="1692400"/>
          <a:ext cx="2154108" cy="376089"/>
        </a:xfrm>
        <a:prstGeom prst="rect">
          <a:avLst/>
        </a:prstGeom>
        <a:solidFill>
          <a:schemeClr val="accent5">
            <a:hueOff val="-1885010"/>
            <a:satOff val="-53226"/>
            <a:lumOff val="-131"/>
            <a:alphaOff val="0"/>
          </a:schemeClr>
        </a:solidFill>
        <a:ln w="15875" cap="flat" cmpd="sng" algn="ctr">
          <a:solidFill>
            <a:schemeClr val="accent5">
              <a:hueOff val="-1885010"/>
              <a:satOff val="-53226"/>
              <a:lumOff val="-13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1">
          <a:noAutofit/>
        </a:bodyPr>
        <a:lstStyle/>
        <a:p>
          <a:pPr marL="0" lvl="0" indent="0" algn="ctr" defTabSz="533400">
            <a:lnSpc>
              <a:spcPct val="90000"/>
            </a:lnSpc>
            <a:spcBef>
              <a:spcPct val="0"/>
            </a:spcBef>
            <a:spcAft>
              <a:spcPct val="35000"/>
            </a:spcAft>
            <a:buNone/>
          </a:pPr>
          <a:r>
            <a:rPr lang="en-US" sz="1200" kern="1200" dirty="0"/>
            <a:t>2005</a:t>
          </a:r>
        </a:p>
      </dsp:txBody>
      <dsp:txXfrm>
        <a:off x="5029199" y="1692400"/>
        <a:ext cx="2154108" cy="376089"/>
      </dsp:txXfrm>
    </dsp:sp>
    <dsp:sp modelId="{756DFA06-6EA2-4C43-9BA9-5BC0E2DDC02F}">
      <dsp:nvSpPr>
        <dsp:cNvPr id="0" name=""/>
        <dsp:cNvSpPr/>
      </dsp:nvSpPr>
      <dsp:spPr>
        <a:xfrm>
          <a:off x="4311163" y="0"/>
          <a:ext cx="3590180" cy="13163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83820" numCol="1" spcCol="1270" anchor="b" anchorCtr="1">
          <a:noAutofit/>
        </a:bodyPr>
        <a:lstStyle/>
        <a:p>
          <a:pPr marL="0" lvl="0" indent="0" algn="ctr" defTabSz="488950">
            <a:lnSpc>
              <a:spcPct val="90000"/>
            </a:lnSpc>
            <a:spcBef>
              <a:spcPct val="0"/>
            </a:spcBef>
            <a:spcAft>
              <a:spcPct val="35000"/>
            </a:spcAft>
            <a:buNone/>
          </a:pPr>
          <a:r>
            <a:rPr lang="en-US" sz="1100" kern="1200" dirty="0">
              <a:solidFill>
                <a:schemeClr val="accent4">
                  <a:lumMod val="60000"/>
                  <a:lumOff val="40000"/>
                </a:schemeClr>
              </a:solidFill>
            </a:rPr>
            <a:t>Clark v. Martinez </a:t>
          </a:r>
        </a:p>
        <a:p>
          <a:pPr marL="0" lvl="0" indent="0" algn="ctr" defTabSz="488950">
            <a:lnSpc>
              <a:spcPct val="90000"/>
            </a:lnSpc>
            <a:spcBef>
              <a:spcPct val="0"/>
            </a:spcBef>
            <a:spcAft>
              <a:spcPct val="35000"/>
            </a:spcAft>
            <a:buNone/>
          </a:pPr>
          <a:r>
            <a:rPr lang="en-US" sz="1100" kern="1200" dirty="0"/>
            <a:t>Non-LPRs in indefinite detention – largely Cubans –all convicted of crimes </a:t>
          </a:r>
        </a:p>
        <a:p>
          <a:pPr marL="0" lvl="0" indent="0" algn="ctr" defTabSz="488950">
            <a:lnSpc>
              <a:spcPct val="90000"/>
            </a:lnSpc>
            <a:spcBef>
              <a:spcPct val="0"/>
            </a:spcBef>
            <a:spcAft>
              <a:spcPct val="35000"/>
            </a:spcAft>
            <a:buNone/>
          </a:pPr>
          <a:r>
            <a:rPr lang="en-US" sz="1100" kern="1200" dirty="0"/>
            <a:t>The same reasoning/holding in </a:t>
          </a:r>
          <a:r>
            <a:rPr lang="en-US" sz="1100" kern="1200" dirty="0" err="1"/>
            <a:t>Zadvydas</a:t>
          </a:r>
          <a:r>
            <a:rPr lang="en-US" sz="1100" kern="1200" dirty="0"/>
            <a:t> applies </a:t>
          </a:r>
        </a:p>
        <a:p>
          <a:pPr marL="0" lvl="0" indent="0" algn="ctr" defTabSz="488950">
            <a:lnSpc>
              <a:spcPct val="90000"/>
            </a:lnSpc>
            <a:spcBef>
              <a:spcPct val="0"/>
            </a:spcBef>
            <a:spcAft>
              <a:spcPct val="35000"/>
            </a:spcAft>
            <a:buNone/>
          </a:pPr>
          <a:r>
            <a:rPr lang="en-US" sz="1100" kern="1200" dirty="0"/>
            <a:t>Interpreted:  requiring periodic review of detention </a:t>
          </a:r>
        </a:p>
      </dsp:txBody>
      <dsp:txXfrm>
        <a:off x="4311163" y="0"/>
        <a:ext cx="3590180" cy="1316311"/>
      </dsp:txXfrm>
    </dsp:sp>
    <dsp:sp modelId="{0E22D21E-B57F-43A6-B5EB-C6710C71529B}">
      <dsp:nvSpPr>
        <dsp:cNvPr id="0" name=""/>
        <dsp:cNvSpPr/>
      </dsp:nvSpPr>
      <dsp:spPr>
        <a:xfrm>
          <a:off x="6106254" y="1391529"/>
          <a:ext cx="0" cy="300871"/>
        </a:xfrm>
        <a:prstGeom prst="line">
          <a:avLst/>
        </a:prstGeom>
        <a:noFill/>
        <a:ln w="12700" cap="flat" cmpd="sng" algn="ctr">
          <a:solidFill>
            <a:schemeClr val="accent5">
              <a:hueOff val="-1885010"/>
              <a:satOff val="-53226"/>
              <a:lumOff val="-131"/>
              <a:alphaOff val="0"/>
            </a:schemeClr>
          </a:solidFill>
          <a:prstDash val="dash"/>
        </a:ln>
        <a:effectLst/>
      </dsp:spPr>
      <dsp:style>
        <a:lnRef idx="1">
          <a:scrgbClr r="0" g="0" b="0"/>
        </a:lnRef>
        <a:fillRef idx="0">
          <a:scrgbClr r="0" g="0" b="0"/>
        </a:fillRef>
        <a:effectRef idx="0">
          <a:scrgbClr r="0" g="0" b="0"/>
        </a:effectRef>
        <a:fontRef idx="minor"/>
      </dsp:style>
    </dsp:sp>
    <dsp:sp modelId="{03FB9C3F-35A8-4252-961F-F33A4911316E}">
      <dsp:nvSpPr>
        <dsp:cNvPr id="0" name=""/>
        <dsp:cNvSpPr/>
      </dsp:nvSpPr>
      <dsp:spPr>
        <a:xfrm>
          <a:off x="6068645" y="1316311"/>
          <a:ext cx="75217" cy="75217"/>
        </a:xfrm>
        <a:prstGeom prst="ellipse">
          <a:avLst/>
        </a:prstGeom>
        <a:solidFill>
          <a:schemeClr val="accent5">
            <a:hueOff val="-1885010"/>
            <a:satOff val="-53226"/>
            <a:lumOff val="-13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5955BC-08D9-4DAA-8BDA-F576830D63D4}">
      <dsp:nvSpPr>
        <dsp:cNvPr id="0" name=""/>
        <dsp:cNvSpPr/>
      </dsp:nvSpPr>
      <dsp:spPr>
        <a:xfrm rot="5400000">
          <a:off x="8072318" y="803391"/>
          <a:ext cx="376089" cy="2154108"/>
        </a:xfrm>
        <a:prstGeom prst="round2SameRect">
          <a:avLst/>
        </a:prstGeom>
        <a:solidFill>
          <a:schemeClr val="accent5">
            <a:hueOff val="-2827515"/>
            <a:satOff val="-79839"/>
            <a:lumOff val="-197"/>
            <a:alphaOff val="0"/>
          </a:schemeClr>
        </a:solidFill>
        <a:ln w="15875" cap="flat" cmpd="sng" algn="ctr">
          <a:solidFill>
            <a:schemeClr val="accent5">
              <a:hueOff val="-2827515"/>
              <a:satOff val="-79839"/>
              <a:lumOff val="-19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1">
          <a:noAutofit/>
        </a:bodyPr>
        <a:lstStyle/>
        <a:p>
          <a:pPr marL="0" lvl="0" indent="0" algn="ctr" defTabSz="533400">
            <a:lnSpc>
              <a:spcPct val="90000"/>
            </a:lnSpc>
            <a:spcBef>
              <a:spcPct val="0"/>
            </a:spcBef>
            <a:spcAft>
              <a:spcPct val="35000"/>
            </a:spcAft>
            <a:buNone/>
          </a:pPr>
          <a:r>
            <a:rPr lang="en-US" sz="1200" kern="1200" dirty="0"/>
            <a:t>2018</a:t>
          </a:r>
        </a:p>
      </dsp:txBody>
      <dsp:txXfrm rot="-5400000">
        <a:off x="7183309" y="1710760"/>
        <a:ext cx="2135749" cy="339371"/>
      </dsp:txXfrm>
    </dsp:sp>
    <dsp:sp modelId="{AB018E11-1A8C-4FE1-84B9-C174E9124671}">
      <dsp:nvSpPr>
        <dsp:cNvPr id="0" name=""/>
        <dsp:cNvSpPr/>
      </dsp:nvSpPr>
      <dsp:spPr>
        <a:xfrm>
          <a:off x="6465272" y="2444579"/>
          <a:ext cx="3590180" cy="13163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3820" rIns="0" bIns="0" numCol="1" spcCol="1270" anchor="t" anchorCtr="1">
          <a:noAutofit/>
        </a:bodyPr>
        <a:lstStyle/>
        <a:p>
          <a:pPr marL="0" lvl="0" indent="0" algn="ctr" defTabSz="488950">
            <a:lnSpc>
              <a:spcPct val="90000"/>
            </a:lnSpc>
            <a:spcBef>
              <a:spcPct val="0"/>
            </a:spcBef>
            <a:spcAft>
              <a:spcPct val="35000"/>
            </a:spcAft>
            <a:buNone/>
          </a:pPr>
          <a:r>
            <a:rPr lang="en-US" sz="1100" b="1" kern="1200" dirty="0">
              <a:solidFill>
                <a:schemeClr val="accent6">
                  <a:lumMod val="60000"/>
                  <a:lumOff val="40000"/>
                </a:schemeClr>
              </a:solidFill>
            </a:rPr>
            <a:t>Jennings v. Rodriguez</a:t>
          </a:r>
        </a:p>
        <a:p>
          <a:pPr marL="0" lvl="0" indent="0" algn="ctr" defTabSz="488950">
            <a:lnSpc>
              <a:spcPct val="90000"/>
            </a:lnSpc>
            <a:spcBef>
              <a:spcPct val="0"/>
            </a:spcBef>
            <a:spcAft>
              <a:spcPct val="35000"/>
            </a:spcAft>
            <a:buNone/>
          </a:pPr>
          <a:r>
            <a:rPr lang="en-US" sz="1100" b="0" kern="1200" dirty="0">
              <a:solidFill>
                <a:schemeClr val="tx1"/>
              </a:solidFill>
            </a:rPr>
            <a:t>Long-term LPR (30 years) from Mexico</a:t>
          </a:r>
        </a:p>
        <a:p>
          <a:pPr marL="0" lvl="0" indent="0" algn="ctr" defTabSz="488950">
            <a:lnSpc>
              <a:spcPct val="90000"/>
            </a:lnSpc>
            <a:spcBef>
              <a:spcPct val="0"/>
            </a:spcBef>
            <a:spcAft>
              <a:spcPct val="35000"/>
            </a:spcAft>
            <a:buNone/>
          </a:pPr>
          <a:r>
            <a:rPr lang="en-US" sz="1100" b="0" kern="1200" dirty="0">
              <a:solidFill>
                <a:schemeClr val="tx1"/>
              </a:solidFill>
            </a:rPr>
            <a:t>Convicted of a drug offense and theft of a vehicle </a:t>
          </a:r>
        </a:p>
        <a:p>
          <a:pPr marL="0" lvl="0" indent="0" algn="ctr" defTabSz="488950">
            <a:lnSpc>
              <a:spcPct val="90000"/>
            </a:lnSpc>
            <a:spcBef>
              <a:spcPct val="0"/>
            </a:spcBef>
            <a:spcAft>
              <a:spcPct val="35000"/>
            </a:spcAft>
            <a:buNone/>
          </a:pPr>
          <a:r>
            <a:rPr lang="en-US" sz="1100" b="0" kern="1200" dirty="0">
              <a:solidFill>
                <a:schemeClr val="tx1"/>
              </a:solidFill>
            </a:rPr>
            <a:t>Challenging mandatory + prolonged detention during removal – arguing for a 6-month presumption and seeking a bond hearing </a:t>
          </a:r>
        </a:p>
        <a:p>
          <a:pPr marL="0" lvl="0" indent="0" algn="ctr" defTabSz="488950">
            <a:lnSpc>
              <a:spcPct val="90000"/>
            </a:lnSpc>
            <a:spcBef>
              <a:spcPct val="0"/>
            </a:spcBef>
            <a:spcAft>
              <a:spcPct val="35000"/>
            </a:spcAft>
            <a:buNone/>
          </a:pPr>
          <a:r>
            <a:rPr lang="en-US" sz="1100" b="0" kern="1200" dirty="0">
              <a:solidFill>
                <a:schemeClr val="tx1"/>
              </a:solidFill>
            </a:rPr>
            <a:t>Held: The Fifth amendment does not constrain even prolonged mandatory detention during the removal period</a:t>
          </a:r>
        </a:p>
      </dsp:txBody>
      <dsp:txXfrm>
        <a:off x="6465272" y="2444579"/>
        <a:ext cx="3590180" cy="1316311"/>
      </dsp:txXfrm>
    </dsp:sp>
    <dsp:sp modelId="{AE70376D-F84E-4111-ABD8-D908D4FF2808}">
      <dsp:nvSpPr>
        <dsp:cNvPr id="0" name=""/>
        <dsp:cNvSpPr/>
      </dsp:nvSpPr>
      <dsp:spPr>
        <a:xfrm>
          <a:off x="8260362" y="2068490"/>
          <a:ext cx="0" cy="300871"/>
        </a:xfrm>
        <a:prstGeom prst="line">
          <a:avLst/>
        </a:prstGeom>
        <a:noFill/>
        <a:ln w="12700" cap="flat" cmpd="sng" algn="ctr">
          <a:solidFill>
            <a:schemeClr val="accent5">
              <a:hueOff val="-2827515"/>
              <a:satOff val="-79839"/>
              <a:lumOff val="-197"/>
              <a:alphaOff val="0"/>
            </a:schemeClr>
          </a:solidFill>
          <a:prstDash val="dash"/>
        </a:ln>
        <a:effectLst/>
      </dsp:spPr>
      <dsp:style>
        <a:lnRef idx="1">
          <a:scrgbClr r="0" g="0" b="0"/>
        </a:lnRef>
        <a:fillRef idx="0">
          <a:scrgbClr r="0" g="0" b="0"/>
        </a:fillRef>
        <a:effectRef idx="0">
          <a:scrgbClr r="0" g="0" b="0"/>
        </a:effectRef>
        <a:fontRef idx="minor"/>
      </dsp:style>
    </dsp:sp>
    <dsp:sp modelId="{9769CC31-7D9F-4AB4-B7B7-B327D93E0F45}">
      <dsp:nvSpPr>
        <dsp:cNvPr id="0" name=""/>
        <dsp:cNvSpPr/>
      </dsp:nvSpPr>
      <dsp:spPr>
        <a:xfrm>
          <a:off x="8222753" y="2369361"/>
          <a:ext cx="75217" cy="75217"/>
        </a:xfrm>
        <a:prstGeom prst="ellipse">
          <a:avLst/>
        </a:prstGeom>
        <a:solidFill>
          <a:schemeClr val="accent5">
            <a:hueOff val="-2827515"/>
            <a:satOff val="-79839"/>
            <a:lumOff val="-19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6/7/layout/HexagonTimeline">
  <dgm:title val="Hexagon Timeline"/>
  <dgm:desc val="Use to show a list of events in chronological order. An invisible box contains the description while the date is shown in hexagons, except for the first and last node where the date is shown in a home shape. It can display large amount of text with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1" val="20"/>
      <dgm:constr type="primFontSz" for="des" forName="Childtext1" val="20"/>
      <dgm:constr type="primFontSz" for="des" forName="Childtext1" refType="primFontSz" refFor="des" refForName="Parent1" op="lte"/>
      <dgm:constr type="w" for="ch" forName="composite" refType="w"/>
      <dgm:constr type="h" for="ch" forName="composite" refType="h"/>
      <dgm:constr type="w" for="ch" forName="spaceBetweenRectangles" refType="w" fact="0"/>
      <dgm:constr type="h" for="ch" forName="spaceBetweenRectangles" refType="h" fact="0"/>
      <dgm:constr type="primFontSz" for="des" forName="Parent1" op="equ"/>
      <dgm:constr type="primFontSz" for="des" forName="Childtext1" op="equ"/>
    </dgm:constrLst>
    <dgm:forEach name="nodesForEach" axis="ch" ptType="node">
      <dgm:layoutNode name="composite">
        <dgm:alg type="composite"/>
        <dgm:shape xmlns:r="http://schemas.openxmlformats.org/officeDocument/2006/relationships" r:blip="">
          <dgm:adjLst/>
        </dgm:shape>
        <dgm:choose name="casesForSnakingLogic">
          <dgm:if name="Name7" axis="self" ptType="node" func="posOdd" op="equ" val="1">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t" for="ch" forName="Childtext1" refType="h" fact="0"/>
              <dgm:constr type="w" for="ch" forName="ConnectLine"/>
              <dgm:constr type="h" for="ch" forName="ConnectLine" refType="h" fact="0.1"/>
              <dgm:constr type="b" for="ch" forName="ConnectLine" refType="t" refFor="ch" refForName="Parent1"/>
              <dgm:constr type="ctrX" for="ch" forName="ConnectLine" refType="w" fact="0.5"/>
              <dgm:constr type="w" for="ch" forName="ConnectLineEnd" refType="h" fact="0.02"/>
              <dgm:constr type="h" for="ch" forName="ConnectLineEnd" refType="h" fact="0.02"/>
              <dgm:constr type="b" for="ch" forName="ConnectLineEnd" refType="t" refFor="ch" refForName="ConnectLine"/>
              <dgm:constr type="ctrX" for="ch" forName="ConnectLineEnd" refType="ctrX" refFor="ch" refForName="ConnectLine"/>
              <dgm:constr type="w" for="ch" forName="EmptyPane" refType="w"/>
              <dgm:constr type="b" for="ch" forName="EmptyPane" refType="h"/>
              <dgm:constr type="h" for="ch" forName="EmptyPane" refType="h" fact="0.44"/>
            </dgm:constrLst>
          </dgm:if>
          <dgm:else name="Name8">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b" for="ch" forName="Childtext1" refType="h"/>
              <dgm:constr type="w" for="ch" forName="ConnectLine"/>
              <dgm:constr type="h" for="ch" forName="ConnectLine" refType="h" fact="0.1"/>
              <dgm:constr type="t" for="ch" forName="ConnectLine" refType="b" refFor="ch" refForName="Parent1"/>
              <dgm:constr type="ctrX" for="ch" forName="ConnectLine" refType="w" fact="0.5"/>
              <dgm:constr type="w" for="ch" forName="ConnectLineEnd" refType="h" fact="0.02"/>
              <dgm:constr type="h" for="ch" forName="ConnectLineEnd" refType="h" fact="0.02"/>
              <dgm:constr type="t" for="ch" forName="ConnectLineEnd" refType="b" refFor="ch" refForName="ConnectLine"/>
              <dgm:constr type="ctrX" for="ch" forName="ConnectLineEnd" refType="ctrX" refFor="ch" refForName="ConnectLine"/>
              <dgm:constr type="w" for="ch" forName="EmptyPane" refType="w"/>
              <dgm:constr type="h" for="ch" forName="EmptyPane" refType="h" fact="0.44"/>
            </dgm:constrLst>
          </dgm:else>
        </dgm:choose>
        <dgm:layoutNode name="Parent1" styleLbl="alignNode1">
          <dgm:varLst>
            <dgm:chMax val="1"/>
            <dgm:chPref val="1"/>
            <dgm:bulletEnabled val="1"/>
          </dgm:varLst>
          <dgm:alg type="tx"/>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ect" r:blip="">
                    <dgm:adjLst/>
                  </dgm:shape>
                </dgm:if>
                <dgm:else name="ifMoreThanOneNode">
                  <dgm:choose name="Name18">
                    <dgm:if name="Name19" func="var" arg="dir" op="equ" val="norm">
                      <dgm:shape xmlns:r="http://schemas.openxmlformats.org/officeDocument/2006/relationships" type="homePlate" r:blip="">
                        <dgm:adjLst>
                          <dgm:adj idx="1" val="0.4"/>
                        </dgm:adjLst>
                      </dgm:shape>
                    </dgm:if>
                    <dgm:else name="Name20">
                      <dgm:shape xmlns:r="http://schemas.openxmlformats.org/officeDocument/2006/relationships" rot="180" type="homePlate" r:blip="">
                        <dgm:adjLst>
                          <dgm:adj idx="1" val="0.4"/>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180" type="homePlate" r:blip="">
                        <dgm:adjLst>
                          <dgm:adj idx="1" val="0.4"/>
                        </dgm:adjLst>
                      </dgm:shape>
                    </dgm:if>
                    <dgm:else name="Name26">
                      <dgm:shape xmlns:r="http://schemas.openxmlformats.org/officeDocument/2006/relationships" type="homePlate" r:blip="">
                        <dgm:adjLst>
                          <dgm:adj idx="1" val="0.4"/>
                        </dgm:adjLst>
                      </dgm:shape>
                    </dgm:else>
                  </dgm:choose>
                </dgm:if>
                <dgm:else name="Name27">
                  <dgm:shape xmlns:r="http://schemas.openxmlformats.org/officeDocument/2006/relationships" type="hexagon" r:blip="">
                    <dgm:adjLst>
                      <dgm:adj idx="1" val="0.4"/>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moveWith="Parent1">
          <dgm:varLst>
            <dgm:chMax val="0"/>
            <dgm:chPref val="0"/>
            <dgm:bulletEnabled/>
          </dgm:varLst>
          <dgm:choose name="casesForTxtDirLogic1">
            <dgm:if name="Name77" axis="self" ptType="node" func="posOdd" op="equ" val="1">
              <dgm:alg type="tx">
                <dgm:param type="txAnchorVert" val="b"/>
                <dgm:param type="txAnchorHorz" val="ctr"/>
                <dgm:param type="parTxRTLAlign" val="ctr"/>
                <dgm:param type="parTxLTRAlign" val="ctr"/>
              </dgm:alg>
            </dgm:if>
            <dgm:else name="Name88">
              <dgm:alg type="tx">
                <dgm:param type="txAnchorVert" val="t"/>
                <dgm:param type="txAnchorHorz" val="ctr"/>
                <dgm:param type="parTxRTLAlign" val="ctr"/>
                <dgm:param type="parTxLTRAlign" val="ctr"/>
              </dgm:alg>
            </dgm:else>
          </dgm:choose>
          <dgm:shape xmlns:r="http://schemas.openxmlformats.org/officeDocument/2006/relationships" type="rect" r:blip="">
            <dgm:adjLst/>
          </dgm:shape>
          <dgm:constrLst>
            <dgm:constr type="lMarg"/>
            <dgm:constr type="rMarg"/>
            <dgm:constr type="tMarg" refType="primFontSz" fact="0.7"/>
            <dgm:constr type="bMarg" refType="primFontSz" fact="0.7"/>
          </dgm:constrLst>
          <dgm:presOf axis="ch" ptType="node"/>
          <dgm:ruleLst>
            <dgm:rule type="primFontSz" val="11" fact="NaN" max="NaN"/>
          </dgm:ruleLst>
        </dgm:layoutNode>
        <dgm:layoutNode name="ConnectLine" styleLbl="sibTrans1D1" moveWith="Parent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ConnectLineEnd" styleLbl="node1" moveWith="Parent1">
          <dgm:alg type="sp"/>
          <dgm:shape xmlns:r="http://schemas.openxmlformats.org/officeDocument/2006/relationships" type="rect" r:blip="">
            <dgm:adjLst/>
          </dgm:shape>
          <dgm:presOf/>
          <dgm:constrLst/>
        </dgm:layoutNode>
        <dgm:layoutNode name="EmptyPane" moveWith="Parent1">
          <dgm:alg type="sp"/>
          <dgm:shape xmlns:r="http://schemas.openxmlformats.org/officeDocument/2006/relationships" r:blip="">
            <dgm:adjLst/>
          </dgm:shape>
          <dgm:presOf/>
          <dgm:constrLst/>
        </dgm:layoutNode>
      </dgm:layoutNode>
      <dgm:forEach name="Name28" axis="followSib" ptType="sibTrans" cnt="1">
        <dgm:layoutNode name="spaceBetweenRectangles" styleLbl="fgAcc1">
          <dgm:alg type="conn">
            <dgm:param type="dim" val="1D"/>
            <dgm:param type="srcNode" val="Parent1"/>
            <dgm:param type="dstNode" val="Parent1"/>
            <dgm:param type="begPts" val="midR"/>
            <dgm:param type="endPts" val="midL"/>
            <dgm:param type="endSty" val="noArr"/>
          </dgm:alg>
          <dgm:shape xmlns:r="http://schemas.openxmlformats.org/officeDocument/2006/relationships" type="conn" r:blip="" zOrderOff="-2">
            <dgm:adjLst/>
          </dgm:shape>
          <dgm:presOf/>
          <dgm:constrLst>
            <dgm:constr type="connDist"/>
            <dgm:constr type="begPad"/>
            <dgm:constr type="endPad"/>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6/7/layout/RoundedRectangleTimeline">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374D56-2515-42A1-B2B7-132AB63FCF6D}" type="datetimeFigureOut">
              <a:rPr lang="en-US" smtClean="0"/>
              <a:t>10/18/21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A97F3A-FF0F-40FB-B3F8-1F04C0C60CDF}" type="slidenum">
              <a:rPr lang="en-US" smtClean="0"/>
              <a:t>‹#›</a:t>
            </a:fld>
            <a:endParaRPr lang="en-US"/>
          </a:p>
        </p:txBody>
      </p:sp>
    </p:spTree>
    <p:extLst>
      <p:ext uri="{BB962C8B-B14F-4D97-AF65-F5344CB8AC3E}">
        <p14:creationId xmlns:p14="http://schemas.microsoft.com/office/powerpoint/2010/main" val="715252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move</a:t>
            </a:r>
            <a:r>
              <a:rPr lang="en-US" baseline="0" dirty="0"/>
              <a:t> toward understanding trauma as a grounds for inclusion, the need to document or validate claims of past hardship and the impact of trauma has become central to immigration cases. One means by which this is done is through forensic immigration assessments, which are more and more frequently including a mental health component. Our group actually has some survey data on this that I don’t have the time to present to you today (feel free to ask me about it at the end – I do have some slides), but both those data and our group’s conversations with attorneys and evaluators nationwide working in immigration suggest that documenting trauma, and asking for specific mental health diagnoses, are two primary reasons mental health forensic assessments are being sought out.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A97F3A-FF0F-40FB-B3F8-1F04C0C60C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59689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just one small example of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A97F3A-FF0F-40FB-B3F8-1F04C0C60C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98196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A97F3A-FF0F-40FB-B3F8-1F04C0C60C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79508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A97F3A-FF0F-40FB-B3F8-1F04C0C60C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7328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when I say</a:t>
            </a:r>
            <a:r>
              <a:rPr lang="en-US" baseline="0" dirty="0"/>
              <a:t> documenting trauma, what diagnosis or mental health term pops into your mind? If we were all in a room together, at this point I’d ask you to raise your hand or just shout it out when you think of one. Since we’re in this format I’ll give you a second to think it in your head, or throw it in the chat. Right. PTSD.</a:t>
            </a:r>
            <a:endParaRPr lang="en-US" dirty="0"/>
          </a:p>
        </p:txBody>
      </p:sp>
      <p:sp>
        <p:nvSpPr>
          <p:cNvPr id="4" name="Slide Number Placeholder 3"/>
          <p:cNvSpPr>
            <a:spLocks noGrp="1"/>
          </p:cNvSpPr>
          <p:nvPr>
            <p:ph type="sldNum" sz="quarter" idx="10"/>
          </p:nvPr>
        </p:nvSpPr>
        <p:spPr/>
        <p:txBody>
          <a:bodyPr/>
          <a:lstStyle/>
          <a:p>
            <a:fld id="{9BA97F3A-FF0F-40FB-B3F8-1F04C0C60CDF}" type="slidenum">
              <a:rPr lang="en-US" smtClean="0"/>
              <a:t>39</a:t>
            </a:fld>
            <a:endParaRPr lang="en-US"/>
          </a:p>
        </p:txBody>
      </p:sp>
    </p:spTree>
    <p:extLst>
      <p:ext uri="{BB962C8B-B14F-4D97-AF65-F5344CB8AC3E}">
        <p14:creationId xmlns:p14="http://schemas.microsoft.com/office/powerpoint/2010/main" val="4266863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term PTSD has become almost synonymous with trauma in our shared cultural understanding here in the US. And, at least according to our data, diagnoses like this are playing an important role in immigration cases – while before mental health disturbances stemming from past trauma would have been ground for exclusion, now they are becoming part of the criteria for inclusion. And while the movement toward inclusion is good, and the intention to incorporate more science-informed approaches to criteria is good, And this is problematic for a number of reasons</a:t>
            </a:r>
            <a:endParaRPr lang="en-US" dirty="0"/>
          </a:p>
        </p:txBody>
      </p:sp>
      <p:sp>
        <p:nvSpPr>
          <p:cNvPr id="4" name="Slide Number Placeholder 3"/>
          <p:cNvSpPr>
            <a:spLocks noGrp="1"/>
          </p:cNvSpPr>
          <p:nvPr>
            <p:ph type="sldNum" sz="quarter" idx="10"/>
          </p:nvPr>
        </p:nvSpPr>
        <p:spPr/>
        <p:txBody>
          <a:bodyPr/>
          <a:lstStyle/>
          <a:p>
            <a:fld id="{9BA97F3A-FF0F-40FB-B3F8-1F04C0C60CDF}" type="slidenum">
              <a:rPr lang="en-US" smtClean="0"/>
              <a:t>40</a:t>
            </a:fld>
            <a:endParaRPr lang="en-US"/>
          </a:p>
        </p:txBody>
      </p:sp>
    </p:spTree>
    <p:extLst>
      <p:ext uri="{BB962C8B-B14F-4D97-AF65-F5344CB8AC3E}">
        <p14:creationId xmlns:p14="http://schemas.microsoft.com/office/powerpoint/2010/main" val="585318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PTSD was</a:t>
            </a:r>
            <a:r>
              <a:rPr lang="en-US" baseline="0" dirty="0"/>
              <a:t> added to the DSM-III in 1980 during the aftermath of the Vietnam war to describe a cluster of symptoms that are present in some trauma survivors, Although it’s been updated since then, it is still highly informed by the types of trauma we see most frequently in the US (for example, in veterans of war, victims of gang violence, or survivors of domestic violence or sexual assault). There are a few things I want to point out here in the criteria: 1) the focus on an event or event(s); 2) the criteria for what these events can be is very individualistic and specific</a:t>
            </a:r>
            <a:endParaRPr lang="en-US" dirty="0"/>
          </a:p>
        </p:txBody>
      </p:sp>
      <p:sp>
        <p:nvSpPr>
          <p:cNvPr id="4" name="Slide Number Placeholder 3"/>
          <p:cNvSpPr>
            <a:spLocks noGrp="1"/>
          </p:cNvSpPr>
          <p:nvPr>
            <p:ph type="sldNum" sz="quarter" idx="10"/>
          </p:nvPr>
        </p:nvSpPr>
        <p:spPr/>
        <p:txBody>
          <a:bodyPr/>
          <a:lstStyle/>
          <a:p>
            <a:fld id="{9BA97F3A-FF0F-40FB-B3F8-1F04C0C60CDF}" type="slidenum">
              <a:rPr lang="en-US" smtClean="0"/>
              <a:t>41</a:t>
            </a:fld>
            <a:endParaRPr lang="en-US"/>
          </a:p>
        </p:txBody>
      </p:sp>
    </p:spTree>
    <p:extLst>
      <p:ext uri="{BB962C8B-B14F-4D97-AF65-F5344CB8AC3E}">
        <p14:creationId xmlns:p14="http://schemas.microsoft.com/office/powerpoint/2010/main" val="3511129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 the primary reason that a PTSD</a:t>
            </a:r>
            <a:r>
              <a:rPr lang="en-US" sz="1200" kern="1200" baseline="0" dirty="0">
                <a:solidFill>
                  <a:schemeClr val="tx1"/>
                </a:solidFill>
                <a:effectLst/>
                <a:latin typeface="+mn-lt"/>
                <a:ea typeface="+mn-ea"/>
                <a:cs typeface="+mn-cs"/>
              </a:rPr>
              <a:t> diagnosis would be sought in an immigration case is to validate claims of experienced trauma. But PTSD is actually a very poor proxy for past harm. From a scientific perspective, this is true for several reasons. The first has to do with the types of trauma PTSD was designed to capture. As I said, it is those primarily experienced in the US, and as I pointed out on the previous slide, the conceptualization of trauma presented in PTSD is highly individualistic and event-based. So it is actually not well-suited to address or describe experience of protracted or ongoing trauma (such as the refugee experience), or to describe instances of structural discrimination or violence (such as </a:t>
            </a:r>
            <a:r>
              <a:rPr lang="en-US" sz="1200" kern="1200" baseline="0" dirty="0" err="1">
                <a:solidFill>
                  <a:schemeClr val="tx1"/>
                </a:solidFill>
                <a:effectLst/>
                <a:latin typeface="+mn-lt"/>
                <a:ea typeface="+mn-ea"/>
                <a:cs typeface="+mn-cs"/>
              </a:rPr>
              <a:t>Aparthiad</a:t>
            </a:r>
            <a:r>
              <a:rPr lang="en-US" sz="1200" kern="1200" baseline="0" dirty="0">
                <a:solidFill>
                  <a:schemeClr val="tx1"/>
                </a:solidFill>
                <a:effectLst/>
                <a:latin typeface="+mn-lt"/>
                <a:ea typeface="+mn-ea"/>
                <a:cs typeface="+mn-cs"/>
              </a:rPr>
              <a:t> in South Africa), or collective trauma (such as the trauma of being displaced). Secondly, even within the populations for whom the diagnostic criteria are better suited, there are huge individual differences in susceptibility to PTSD resilience. What this means in plain terms is that not everyone who experiences trauma (even severe trauma) will present with PTSD, and some work suggests that resilience may even be the normative response. Some risk factors for PTSD include the type of trauma experienced (very high for sexual violence), which means that a bias towards certain types of trauma is embedded in the diagnosis, and other risk factors relate to individual differences in things such as gender, developmental history, genetics and epigenetics, personality traits. The social environment also contributes heavily to resilience and PTSD vulnerability, so for example having a strong social support system is a major protective factor. Finally, as Dr. Koga mentioned at the beginning, there are huge cross-cultural differences in how trauma is understood and expressed. So while a diagnosis of PTSD for a client who is truly manifesting symptoms of PTSD could support claims and a case-by-case basis, </a:t>
            </a:r>
            <a:r>
              <a:rPr lang="en-US" sz="1200" kern="1200" dirty="0">
                <a:solidFill>
                  <a:schemeClr val="tx1"/>
                </a:solidFill>
                <a:effectLst/>
                <a:latin typeface="+mn-lt"/>
                <a:ea typeface="+mn-ea"/>
                <a:cs typeface="+mn-cs"/>
              </a:rPr>
              <a:t>reliance on PTSD diagnosis or symptomology as a proxy for traumatic experience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is actually not consistent with scientific understanding, nor cross-culturally reliable</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A97F3A-FF0F-40FB-B3F8-1F04C0C60C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38319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 on the previous</a:t>
            </a:r>
            <a:r>
              <a:rPr lang="en-US" sz="1200" kern="1200" baseline="0" dirty="0">
                <a:solidFill>
                  <a:schemeClr val="tx1"/>
                </a:solidFill>
                <a:effectLst/>
                <a:latin typeface="+mn-lt"/>
                <a:ea typeface="+mn-ea"/>
                <a:cs typeface="+mn-cs"/>
              </a:rPr>
              <a:t> slide, I gave you the scientific reasons why PTSD is a problematic construct, here I’m going to talk about some more humanistic and person-centered reasons. First of all, practically there are problems with equity and access. As you know, even having access to a lawyer is rare for asylum seekers, and there are a number of additional barriers to accessing forensic immigration assessments including access to assessors, money, and time. And if you can’t get an assessment, you don’t have access to a diagnosis. We have heard a number of immigration attorneys express the concern about the implicit precedent this sets up if adjudicators come to expect these reports, and how that might disadvantage asylum seekers who don’t have access to them. Then we have this set of three related issues… And lastly there is the implicit assumption that only those who display symptoms of PTSD have been through sufficient hardship to warrant asylum or have validity to their claims.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 while we see the transition from trauma as a grounds for exclusion to trauma as a cause for compassion and humanitarian action as fundamental to a just immigration system, the pull toward the codification of trauma and trauma symptomology risks perpetuating the exclusionary cycle. </a:t>
            </a:r>
          </a:p>
          <a:p>
            <a:endParaRPr lang="en-US" dirty="0"/>
          </a:p>
        </p:txBody>
      </p:sp>
      <p:sp>
        <p:nvSpPr>
          <p:cNvPr id="4" name="Slide Number Placeholder 3"/>
          <p:cNvSpPr>
            <a:spLocks noGrp="1"/>
          </p:cNvSpPr>
          <p:nvPr>
            <p:ph type="sldNum" sz="quarter" idx="10"/>
          </p:nvPr>
        </p:nvSpPr>
        <p:spPr/>
        <p:txBody>
          <a:bodyPr/>
          <a:lstStyle/>
          <a:p>
            <a:fld id="{9BA97F3A-FF0F-40FB-B3F8-1F04C0C60CDF}" type="slidenum">
              <a:rPr lang="en-US" smtClean="0"/>
              <a:t>43</a:t>
            </a:fld>
            <a:endParaRPr lang="en-US"/>
          </a:p>
        </p:txBody>
      </p:sp>
    </p:spTree>
    <p:extLst>
      <p:ext uri="{BB962C8B-B14F-4D97-AF65-F5344CB8AC3E}">
        <p14:creationId xmlns:p14="http://schemas.microsoft.com/office/powerpoint/2010/main" val="15202159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if not through application of clinical criteria say, for PTSD, how</a:t>
            </a:r>
            <a:r>
              <a:rPr lang="en-US" baseline="0" dirty="0"/>
              <a:t> is it that our current understanding of psychology and neuroscience might be able to contribute to a more just immigration system? Well I would say that it starts with reframing the question. So instead of asking… I would ask…</a:t>
            </a:r>
          </a:p>
          <a:p>
            <a:endParaRPr lang="en-US" baseline="0" dirty="0"/>
          </a:p>
          <a:p>
            <a:r>
              <a:rPr lang="en-US" baseline="0" dirty="0"/>
              <a:t>So rather than relying on some specific criteria, we can shift the focus to making process more inclusive, accessible, and trauma-informed</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A97F3A-FF0F-40FB-B3F8-1F04C0C60C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90415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what might that look like? There are many ways this dialogue can be fruitful.</a:t>
            </a:r>
            <a:r>
              <a:rPr lang="en-US" baseline="0" dirty="0"/>
              <a:t> One immediately obvious way is in integrating what we know from scientific studies of stress, trauma, and memory to build understanding about what a credible narrative might look like in instances of trauma.</a:t>
            </a:r>
            <a:endParaRPr lang="en-US" dirty="0"/>
          </a:p>
          <a:p>
            <a:endParaRPr lang="en-US" dirty="0"/>
          </a:p>
          <a:p>
            <a:r>
              <a:rPr lang="en-US" dirty="0"/>
              <a:t>In order to</a:t>
            </a:r>
            <a:r>
              <a:rPr lang="en-US" baseline="0" dirty="0"/>
              <a:t> tell the story of their experience, asylum seekers must access their autobiographical memory. In short, autobiographical memory is the memory for our own life events, and </a:t>
            </a:r>
            <a:r>
              <a:rPr lang="en-US" dirty="0"/>
              <a:t>requires the joint activity of multiple interacting brain systems including</a:t>
            </a:r>
          </a:p>
          <a:p>
            <a:pPr lvl="1"/>
            <a:r>
              <a:rPr lang="en-US" dirty="0">
                <a:solidFill>
                  <a:schemeClr val="accent1"/>
                </a:solidFill>
              </a:rPr>
              <a:t>Hippocampus (involved in encoding and recollection of the memory)</a:t>
            </a:r>
          </a:p>
          <a:p>
            <a:pPr lvl="1"/>
            <a:r>
              <a:rPr lang="en-US" dirty="0">
                <a:solidFill>
                  <a:schemeClr val="accent1"/>
                </a:solidFill>
              </a:rPr>
              <a:t>Amygdala (involved in emotion processing)</a:t>
            </a:r>
          </a:p>
          <a:p>
            <a:pPr lvl="1"/>
            <a:r>
              <a:rPr lang="en-US" dirty="0">
                <a:solidFill>
                  <a:schemeClr val="accent1"/>
                </a:solidFill>
              </a:rPr>
              <a:t>Prefrontal Cortex (PFC;</a:t>
            </a:r>
            <a:r>
              <a:rPr lang="en-US" baseline="0" dirty="0">
                <a:solidFill>
                  <a:schemeClr val="accent1"/>
                </a:solidFill>
              </a:rPr>
              <a:t> self regulation, representation of self, search of memories, etc.)</a:t>
            </a:r>
            <a:endParaRPr lang="en-US" dirty="0">
              <a:solidFill>
                <a:schemeClr val="accent1"/>
              </a:solidFill>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A97F3A-FF0F-40FB-B3F8-1F04C0C60C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62585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instances of uncontrollable stress,</a:t>
            </a:r>
            <a:r>
              <a:rPr lang="en-US" baseline="0" dirty="0"/>
              <a:t> we see a number of neurochemical processes in the brain, which can ultimately serve to weaken prefrontal areas and strengthen the influence of the amygdala.</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a:t>
            </a:r>
            <a:r>
              <a:rPr lang="en-US" baseline="0" dirty="0"/>
              <a:t> amygdala drives arousal systems, increasing the firing of neurons in the midbrain (locus </a:t>
            </a:r>
            <a:r>
              <a:rPr lang="en-US" baseline="0" dirty="0" err="1"/>
              <a:t>coeruleus</a:t>
            </a:r>
            <a:r>
              <a:rPr lang="en-US" baseline="0" dirty="0"/>
              <a:t>). This can increase the release of a class of neurotransmitters called </a:t>
            </a:r>
            <a:r>
              <a:rPr lang="en-US" baseline="0" dirty="0" err="1"/>
              <a:t>catecholamines</a:t>
            </a:r>
            <a:r>
              <a:rPr lang="en-US" baseline="0" dirty="0"/>
              <a:t>. At moderate levels, these enhance the activity of regions of the PFC, and weaken the influence of the amygdala. Under acute, uncontrollable stress, high levels of </a:t>
            </a:r>
            <a:r>
              <a:rPr lang="en-US" baseline="0" dirty="0" err="1"/>
              <a:t>catecholemines</a:t>
            </a:r>
            <a:r>
              <a:rPr lang="en-US" baseline="0" dirty="0"/>
              <a:t> weaken prefrontal areas and strengthen the influence of the amygdala.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A97F3A-FF0F-40FB-B3F8-1F04C0C60C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44698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C3CD3-52EB-4792-A9D9-987CD03511F0}"/>
              </a:ext>
            </a:extLst>
          </p:cNvPr>
          <p:cNvSpPr>
            <a:spLocks noGrp="1"/>
          </p:cNvSpPr>
          <p:nvPr>
            <p:ph type="ctrTitle"/>
          </p:nvPr>
        </p:nvSpPr>
        <p:spPr>
          <a:xfrm>
            <a:off x="442913" y="441324"/>
            <a:ext cx="11306175" cy="2485349"/>
          </a:xfrm>
        </p:spPr>
        <p:txBody>
          <a:bodyPr wrap="square" lIns="0" tIns="0" rIns="0" bIns="0" anchor="b" anchorCtr="0">
            <a:normAutofit/>
          </a:bodyPr>
          <a:lstStyle>
            <a:lvl1pPr algn="l">
              <a:lnSpc>
                <a:spcPct val="100000"/>
              </a:lnSpc>
              <a:defRPr sz="4800">
                <a:solidFill>
                  <a:schemeClr val="tx2"/>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737AA7E-2193-4D1B-A896-BA7E306494CB}"/>
              </a:ext>
            </a:extLst>
          </p:cNvPr>
          <p:cNvSpPr>
            <a:spLocks noGrp="1"/>
          </p:cNvSpPr>
          <p:nvPr>
            <p:ph type="subTitle" idx="1"/>
          </p:nvPr>
        </p:nvSpPr>
        <p:spPr>
          <a:xfrm>
            <a:off x="442913" y="3070799"/>
            <a:ext cx="11306175" cy="2445758"/>
          </a:xfrm>
        </p:spPr>
        <p:txBody>
          <a:bodyPr lIns="0" tIns="0" rIns="0" bIns="0">
            <a:normAutofit/>
          </a:bodyPr>
          <a:lstStyle>
            <a:lvl1pPr marL="0" indent="0" algn="l">
              <a:lnSpc>
                <a:spcPct val="104000"/>
              </a:lnSpc>
              <a:buNone/>
              <a:defRPr sz="4600">
                <a:solidFill>
                  <a:schemeClr val="tx2">
                    <a:alpha val="56000"/>
                  </a:schemeClr>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324A14B1-115B-40A3-9D71-3DE33E9DCE4E}"/>
              </a:ext>
            </a:extLst>
          </p:cNvPr>
          <p:cNvSpPr>
            <a:spLocks noGrp="1"/>
          </p:cNvSpPr>
          <p:nvPr>
            <p:ph type="dt" sz="half" idx="10"/>
          </p:nvPr>
        </p:nvSpPr>
        <p:spPr>
          <a:xfrm>
            <a:off x="442914" y="5957999"/>
            <a:ext cx="3457574" cy="900000"/>
          </a:xfrm>
          <a:prstGeom prst="rect">
            <a:avLst/>
          </a:prstGeom>
        </p:spPr>
        <p:txBody>
          <a:bodyPr/>
          <a:lstStyle>
            <a:lvl1pPr>
              <a:defRPr>
                <a:solidFill>
                  <a:schemeClr val="tx2"/>
                </a:solidFill>
                <a:latin typeface="+mn-lt"/>
              </a:defRPr>
            </a:lvl1pPr>
          </a:lstStyle>
          <a:p>
            <a:fld id="{8994394A-E95D-49DE-8614-F37E1FCF0AC3}" type="datetime2">
              <a:rPr lang="en-US" smtClean="0"/>
              <a:pPr/>
              <a:t>Monday, October 18, 2021</a:t>
            </a:fld>
            <a:endParaRPr lang="en-US" dirty="0"/>
          </a:p>
        </p:txBody>
      </p:sp>
      <p:sp>
        <p:nvSpPr>
          <p:cNvPr id="5" name="Footer Placeholder 4">
            <a:extLst>
              <a:ext uri="{FF2B5EF4-FFF2-40B4-BE49-F238E27FC236}">
                <a16:creationId xmlns:a16="http://schemas.microsoft.com/office/drawing/2014/main" id="{F0BC9B78-0E13-48BD-A3A2-B7E3C6090B83}"/>
              </a:ext>
            </a:extLst>
          </p:cNvPr>
          <p:cNvSpPr>
            <a:spLocks noGrp="1"/>
          </p:cNvSpPr>
          <p:nvPr>
            <p:ph type="ftr" sz="quarter" idx="11"/>
          </p:nvPr>
        </p:nvSpPr>
        <p:spPr>
          <a:xfrm>
            <a:off x="4367213" y="5957999"/>
            <a:ext cx="5400675" cy="900000"/>
          </a:xfrm>
          <a:prstGeom prst="rect">
            <a:avLst/>
          </a:prstGeom>
        </p:spPr>
        <p:txBody>
          <a:bodyPr/>
          <a:lstStyle>
            <a:lvl1pPr>
              <a:defRPr>
                <a:solidFill>
                  <a:schemeClr val="tx2"/>
                </a:solidFill>
                <a:latin typeface="+mn-lt"/>
              </a:defRPr>
            </a:lvl1pPr>
          </a:lstStyle>
          <a:p>
            <a:r>
              <a:rPr lang="en-US"/>
              <a:t>Sample Footer Text</a:t>
            </a:r>
            <a:endParaRPr lang="en-US" dirty="0"/>
          </a:p>
        </p:txBody>
      </p:sp>
      <p:sp>
        <p:nvSpPr>
          <p:cNvPr id="6" name="Slide Number Placeholder 5">
            <a:extLst>
              <a:ext uri="{FF2B5EF4-FFF2-40B4-BE49-F238E27FC236}">
                <a16:creationId xmlns:a16="http://schemas.microsoft.com/office/drawing/2014/main" id="{944484B9-0F7E-4817-BA9A-C43684759178}"/>
              </a:ext>
            </a:extLst>
          </p:cNvPr>
          <p:cNvSpPr>
            <a:spLocks noGrp="1"/>
          </p:cNvSpPr>
          <p:nvPr>
            <p:ph type="sldNum" sz="quarter" idx="12"/>
          </p:nvPr>
        </p:nvSpPr>
        <p:spPr>
          <a:xfrm>
            <a:off x="10236200" y="5957999"/>
            <a:ext cx="1476375" cy="900000"/>
          </a:xfrm>
          <a:prstGeom prst="rect">
            <a:avLst/>
          </a:prstGeom>
        </p:spPr>
        <p:txBody>
          <a:bodyPr tIns="72000" bIns="72000"/>
          <a:lstStyle>
            <a:lvl1pPr algn="r">
              <a:defRPr sz="3600" b="0">
                <a:ln w="6350">
                  <a:solidFill>
                    <a:schemeClr val="tx2">
                      <a:alpha val="80000"/>
                    </a:schemeClr>
                  </a:solidFill>
                </a:ln>
                <a:noFill/>
                <a:latin typeface="+mn-lt"/>
              </a:defRPr>
            </a:lvl1pPr>
          </a:lstStyle>
          <a:p>
            <a:fld id="{63F9D384-533B-4C4E-B660-F861AA07D173}" type="slidenum">
              <a:rPr lang="en-US" smtClean="0"/>
              <a:pPr/>
              <a:t>‹#›</a:t>
            </a:fld>
            <a:endParaRPr lang="en-US" dirty="0"/>
          </a:p>
        </p:txBody>
      </p:sp>
      <p:cxnSp>
        <p:nvCxnSpPr>
          <p:cNvPr id="10" name="Straight Connector 9">
            <a:extLst>
              <a:ext uri="{FF2B5EF4-FFF2-40B4-BE49-F238E27FC236}">
                <a16:creationId xmlns:a16="http://schemas.microsoft.com/office/drawing/2014/main" id="{5506D940-CD1A-46A6-8495-AD6F6CF8B13C}"/>
              </a:ext>
            </a:extLst>
          </p:cNvPr>
          <p:cNvCxnSpPr>
            <a:cxnSpLocks/>
          </p:cNvCxnSpPr>
          <p:nvPr/>
        </p:nvCxnSpPr>
        <p:spPr>
          <a:xfrm>
            <a:off x="0" y="5958000"/>
            <a:ext cx="121932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2632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8E95E-B3FC-4D66-AAC3-CE9FD633EBD6}"/>
              </a:ext>
            </a:extLst>
          </p:cNvPr>
          <p:cNvSpPr>
            <a:spLocks noGrp="1"/>
          </p:cNvSpPr>
          <p:nvPr>
            <p:ph type="title"/>
          </p:nvPr>
        </p:nvSpPr>
        <p:spPr/>
        <p:txBody>
          <a:bodyPr/>
          <a:lstStyle>
            <a:lvl1pPr>
              <a:lnSpc>
                <a:spcPct val="100000"/>
              </a:lnSpc>
              <a:defRPr/>
            </a:lvl1p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4D0FFAF-EB02-4979-83B6-66AD14845167}"/>
              </a:ext>
            </a:extLst>
          </p:cNvPr>
          <p:cNvSpPr>
            <a:spLocks noGrp="1"/>
          </p:cNvSpPr>
          <p:nvPr>
            <p:ph type="body" orient="vert" idx="1"/>
          </p:nvPr>
        </p:nvSpPr>
        <p:spPr/>
        <p:txBody>
          <a:bodyPr vert="eaVert"/>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3">
            <a:extLst>
              <a:ext uri="{FF2B5EF4-FFF2-40B4-BE49-F238E27FC236}">
                <a16:creationId xmlns:a16="http://schemas.microsoft.com/office/drawing/2014/main" id="{0AB40A8D-7F5B-455D-B9AC-EAFE05F87B49}"/>
              </a:ext>
            </a:extLst>
          </p:cNvPr>
          <p:cNvSpPr>
            <a:spLocks noGrp="1"/>
          </p:cNvSpPr>
          <p:nvPr>
            <p:ph type="dt" sz="half" idx="2"/>
          </p:nvPr>
        </p:nvSpPr>
        <p:spPr>
          <a:xfrm rot="5400000">
            <a:off x="-936000" y="1378800"/>
            <a:ext cx="2772000" cy="900000"/>
          </a:xfrm>
          <a:prstGeom prst="rect">
            <a:avLst/>
          </a:prstGeom>
        </p:spPr>
        <p:txBody>
          <a:bodyPr lIns="0" tIns="72000" rIns="0" bIns="72000" anchor="ctr" anchorCtr="0"/>
          <a:lstStyle>
            <a:lvl1pPr algn="l">
              <a:defRPr sz="1000" cap="all" spc="200" baseline="0">
                <a:solidFill>
                  <a:schemeClr val="tx2"/>
                </a:solidFill>
                <a:latin typeface="+mn-lt"/>
                <a:ea typeface="Microsoft Sans Serif" panose="020B0604020202020204" pitchFamily="34" charset="0"/>
                <a:cs typeface="Microsoft Sans Serif" panose="020B0604020202020204" pitchFamily="34" charset="0"/>
              </a:defRPr>
            </a:lvl1pPr>
          </a:lstStyle>
          <a:p>
            <a:fld id="{6D51179E-60E8-4F2A-A3F9-6F3CE2ABCAF9}" type="datetime2">
              <a:rPr lang="en-US" smtClean="0"/>
              <a:pPr/>
              <a:t>Monday, October 18, 2021</a:t>
            </a:fld>
            <a:endParaRPr lang="en-US" dirty="0">
              <a:latin typeface="+mn-lt"/>
            </a:endParaRPr>
          </a:p>
        </p:txBody>
      </p:sp>
      <p:sp>
        <p:nvSpPr>
          <p:cNvPr id="13" name="Footer Placeholder 4">
            <a:extLst>
              <a:ext uri="{FF2B5EF4-FFF2-40B4-BE49-F238E27FC236}">
                <a16:creationId xmlns:a16="http://schemas.microsoft.com/office/drawing/2014/main" id="{45360FA1-A0D1-4CA7-BAC8-9C20FBB59E47}"/>
              </a:ext>
            </a:extLst>
          </p:cNvPr>
          <p:cNvSpPr>
            <a:spLocks noGrp="1"/>
          </p:cNvSpPr>
          <p:nvPr>
            <p:ph type="ftr" sz="quarter" idx="3"/>
          </p:nvPr>
        </p:nvSpPr>
        <p:spPr>
          <a:xfrm rot="5400000">
            <a:off x="-810000" y="4240800"/>
            <a:ext cx="2520000" cy="900000"/>
          </a:xfrm>
          <a:prstGeom prst="rect">
            <a:avLst/>
          </a:prstGeom>
        </p:spPr>
        <p:txBody>
          <a:bodyPr lIns="0" tIns="72000" rIns="0" bIns="72000" anchor="ctr" anchorCtr="0"/>
          <a:lstStyle>
            <a:lvl1pPr algn="l">
              <a:defRPr sz="1000" cap="all" spc="200" baseline="0">
                <a:solidFill>
                  <a:schemeClr val="tx2"/>
                </a:solidFill>
                <a:latin typeface="+mn-lt"/>
                <a:ea typeface="Microsoft Sans Serif" panose="020B0604020202020204" pitchFamily="34" charset="0"/>
                <a:cs typeface="Microsoft Sans Serif" panose="020B0604020202020204" pitchFamily="34" charset="0"/>
              </a:defRPr>
            </a:lvl1pPr>
          </a:lstStyle>
          <a:p>
            <a:r>
              <a:rPr lang="en-US"/>
              <a:t>Sample Footer Text</a:t>
            </a:r>
            <a:endParaRPr lang="en-US" dirty="0">
              <a:latin typeface="+mn-lt"/>
            </a:endParaRPr>
          </a:p>
        </p:txBody>
      </p:sp>
      <p:sp>
        <p:nvSpPr>
          <p:cNvPr id="14" name="Slide Number Placeholder 5">
            <a:extLst>
              <a:ext uri="{FF2B5EF4-FFF2-40B4-BE49-F238E27FC236}">
                <a16:creationId xmlns:a16="http://schemas.microsoft.com/office/drawing/2014/main" id="{D2494D40-34C6-48DD-A14E-8065BE4F344D}"/>
              </a:ext>
            </a:extLst>
          </p:cNvPr>
          <p:cNvSpPr>
            <a:spLocks noGrp="1"/>
          </p:cNvSpPr>
          <p:nvPr>
            <p:ph type="sldNum" sz="quarter" idx="4"/>
          </p:nvPr>
        </p:nvSpPr>
        <p:spPr>
          <a:xfrm>
            <a:off x="0" y="5958000"/>
            <a:ext cx="900000" cy="900000"/>
          </a:xfrm>
          <a:prstGeom prst="rect">
            <a:avLst/>
          </a:prstGeom>
        </p:spPr>
        <p:txBody>
          <a:bodyPr lIns="0" tIns="0" rIns="0" bIns="0" anchor="ctr" anchorCtr="0"/>
          <a:lstStyle>
            <a:lvl1pPr algn="ctr">
              <a:defRPr sz="3600" b="0">
                <a:ln w="6350">
                  <a:solidFill>
                    <a:schemeClr val="tx2">
                      <a:alpha val="80000"/>
                    </a:schemeClr>
                  </a:solidFill>
                </a:ln>
                <a:noFill/>
                <a:latin typeface="+mn-lt"/>
                <a:ea typeface="Microsoft Sans Serif" panose="020B0604020202020204" pitchFamily="34" charset="0"/>
                <a:cs typeface="Microsoft Sans Serif" panose="020B0604020202020204" pitchFamily="34" charset="0"/>
              </a:defRPr>
            </a:lvl1pPr>
          </a:lstStyle>
          <a:p>
            <a:fld id="{63F9D384-533B-4C4E-B660-F861AA07D173}" type="slidenum">
              <a:rPr lang="en-US" smtClean="0"/>
              <a:pPr/>
              <a:t>‹#›</a:t>
            </a:fld>
            <a:endParaRPr lang="en-US" dirty="0">
              <a:latin typeface="+mn-lt"/>
            </a:endParaRPr>
          </a:p>
        </p:txBody>
      </p:sp>
      <p:cxnSp>
        <p:nvCxnSpPr>
          <p:cNvPr id="11" name="Straight Connector 10">
            <a:extLst>
              <a:ext uri="{FF2B5EF4-FFF2-40B4-BE49-F238E27FC236}">
                <a16:creationId xmlns:a16="http://schemas.microsoft.com/office/drawing/2014/main" id="{7C9D7C2D-6B7C-4FBF-9665-A9282DF48F83}"/>
              </a:ext>
            </a:extLst>
          </p:cNvPr>
          <p:cNvCxnSpPr>
            <a:cxnSpLocks/>
          </p:cNvCxnSpPr>
          <p:nvPr/>
        </p:nvCxnSpPr>
        <p:spPr>
          <a:xfrm>
            <a:off x="900000" y="0"/>
            <a:ext cx="0" cy="685800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6142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1495EC-612C-4307-A7A6-017829B8C834}"/>
              </a:ext>
            </a:extLst>
          </p:cNvPr>
          <p:cNvSpPr>
            <a:spLocks noGrp="1"/>
          </p:cNvSpPr>
          <p:nvPr>
            <p:ph type="title" orient="vert"/>
          </p:nvPr>
        </p:nvSpPr>
        <p:spPr>
          <a:xfrm>
            <a:off x="8724900" y="365125"/>
            <a:ext cx="2628900" cy="5121270"/>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FE33132-1A8F-43A9-9321-6FCF01B0F354}"/>
              </a:ext>
            </a:extLst>
          </p:cNvPr>
          <p:cNvSpPr>
            <a:spLocks noGrp="1"/>
          </p:cNvSpPr>
          <p:nvPr>
            <p:ph type="body" orient="vert" idx="1"/>
          </p:nvPr>
        </p:nvSpPr>
        <p:spPr>
          <a:xfrm>
            <a:off x="838200" y="365125"/>
            <a:ext cx="7734300" cy="5121270"/>
          </a:xfrm>
        </p:spPr>
        <p:txBody>
          <a:bodyPr vert="eaVert"/>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FBF2CA1B-9192-487B-96D3-6D389608F1AA}"/>
              </a:ext>
            </a:extLst>
          </p:cNvPr>
          <p:cNvSpPr>
            <a:spLocks noGrp="1"/>
          </p:cNvSpPr>
          <p:nvPr>
            <p:ph type="dt" sz="half" idx="10"/>
          </p:nvPr>
        </p:nvSpPr>
        <p:spPr>
          <a:xfrm>
            <a:off x="442914" y="5957999"/>
            <a:ext cx="3457574" cy="900000"/>
          </a:xfrm>
          <a:prstGeom prst="rect">
            <a:avLst/>
          </a:prstGeom>
        </p:spPr>
        <p:txBody>
          <a:bodyPr/>
          <a:lstStyle>
            <a:lvl1pPr>
              <a:defRPr>
                <a:solidFill>
                  <a:schemeClr val="tx2"/>
                </a:solidFill>
              </a:defRPr>
            </a:lvl1pPr>
          </a:lstStyle>
          <a:p>
            <a:fld id="{1C32B061-4DDF-403A-A7DB-3B6FD0BE9165}" type="datetime2">
              <a:rPr lang="en-US" smtClean="0"/>
              <a:t>Monday, October 18, 2021</a:t>
            </a:fld>
            <a:endParaRPr lang="en-US" dirty="0"/>
          </a:p>
        </p:txBody>
      </p:sp>
      <p:sp>
        <p:nvSpPr>
          <p:cNvPr id="8" name="Footer Placeholder 4">
            <a:extLst>
              <a:ext uri="{FF2B5EF4-FFF2-40B4-BE49-F238E27FC236}">
                <a16:creationId xmlns:a16="http://schemas.microsoft.com/office/drawing/2014/main" id="{8B1C9EA4-CA0A-4396-B4AF-4523CD1B2489}"/>
              </a:ext>
            </a:extLst>
          </p:cNvPr>
          <p:cNvSpPr>
            <a:spLocks noGrp="1"/>
          </p:cNvSpPr>
          <p:nvPr>
            <p:ph type="ftr" sz="quarter" idx="11"/>
          </p:nvPr>
        </p:nvSpPr>
        <p:spPr>
          <a:xfrm>
            <a:off x="4367213" y="5957999"/>
            <a:ext cx="5400675" cy="900000"/>
          </a:xfrm>
          <a:prstGeom prst="rect">
            <a:avLst/>
          </a:prstGeom>
        </p:spPr>
        <p:txBody>
          <a:bodyPr/>
          <a:lstStyle>
            <a:lvl1pPr>
              <a:defRPr>
                <a:solidFill>
                  <a:schemeClr val="tx2"/>
                </a:solidFill>
              </a:defRPr>
            </a:lvl1pPr>
          </a:lstStyle>
          <a:p>
            <a:r>
              <a:rPr lang="en-US"/>
              <a:t>Sample Footer Text</a:t>
            </a:r>
            <a:endParaRPr lang="en-US" dirty="0"/>
          </a:p>
        </p:txBody>
      </p:sp>
      <p:sp>
        <p:nvSpPr>
          <p:cNvPr id="9" name="Slide Number Placeholder 5">
            <a:extLst>
              <a:ext uri="{FF2B5EF4-FFF2-40B4-BE49-F238E27FC236}">
                <a16:creationId xmlns:a16="http://schemas.microsoft.com/office/drawing/2014/main" id="{0CDDF132-C1DB-4EE0-85DA-1FFAC283574F}"/>
              </a:ext>
            </a:extLst>
          </p:cNvPr>
          <p:cNvSpPr>
            <a:spLocks noGrp="1"/>
          </p:cNvSpPr>
          <p:nvPr>
            <p:ph type="sldNum" sz="quarter" idx="12"/>
          </p:nvPr>
        </p:nvSpPr>
        <p:spPr>
          <a:xfrm>
            <a:off x="10236200" y="5957999"/>
            <a:ext cx="1476375" cy="900000"/>
          </a:xfrm>
          <a:prstGeom prst="rect">
            <a:avLst/>
          </a:prstGeom>
        </p:spPr>
        <p:txBody>
          <a:bodyPr tIns="72000" bIns="72000"/>
          <a:lstStyle>
            <a:lvl1pPr algn="r">
              <a:defRPr sz="3600" b="0">
                <a:ln w="6350">
                  <a:solidFill>
                    <a:schemeClr val="tx2">
                      <a:alpha val="80000"/>
                    </a:schemeClr>
                  </a:solidFill>
                </a:ln>
                <a:noFill/>
              </a:defRPr>
            </a:lvl1pPr>
          </a:lstStyle>
          <a:p>
            <a:fld id="{63F9D384-533B-4C4E-B660-F861AA07D173}" type="slidenum">
              <a:rPr lang="en-US" smtClean="0"/>
              <a:pPr/>
              <a:t>‹#›</a:t>
            </a:fld>
            <a:endParaRPr lang="en-US" dirty="0"/>
          </a:p>
        </p:txBody>
      </p:sp>
      <p:cxnSp>
        <p:nvCxnSpPr>
          <p:cNvPr id="10" name="Straight Connector 9">
            <a:extLst>
              <a:ext uri="{FF2B5EF4-FFF2-40B4-BE49-F238E27FC236}">
                <a16:creationId xmlns:a16="http://schemas.microsoft.com/office/drawing/2014/main" id="{08ECED4D-938A-4085-B475-DD4ED90A181B}"/>
              </a:ext>
            </a:extLst>
          </p:cNvPr>
          <p:cNvCxnSpPr>
            <a:cxnSpLocks/>
          </p:cNvCxnSpPr>
          <p:nvPr/>
        </p:nvCxnSpPr>
        <p:spPr>
          <a:xfrm>
            <a:off x="0" y="5958000"/>
            <a:ext cx="121932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54506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10/18/21</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723632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10/18/21</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40902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10/18/21</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375725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10/18/21</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468473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10/18/21</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662581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10/18/21</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11069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10/18/21</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318316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10/18/21</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093672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2696C-4B86-4CA0-A733-55338D7B1EBF}"/>
              </a:ext>
            </a:extLst>
          </p:cNvPr>
          <p:cNvSpPr>
            <a:spLocks noGrp="1"/>
          </p:cNvSpPr>
          <p:nvPr>
            <p:ph type="title"/>
          </p:nvPr>
        </p:nvSpPr>
        <p:spPr>
          <a:xfrm>
            <a:off x="1343025" y="328839"/>
            <a:ext cx="10406063" cy="1263423"/>
          </a:xfrm>
        </p:spPr>
        <p:txBody>
          <a:bodyPr wrap="square">
            <a:normAutofit/>
          </a:bodyPr>
          <a:lstStyle>
            <a:lvl1pPr>
              <a:lnSpc>
                <a:spcPct val="100000"/>
              </a:lnSpc>
              <a:defRPr sz="4800">
                <a:solidFill>
                  <a:schemeClr val="tx2"/>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3DB26C1-D742-4B12-B5E3-153A24D0AAAD}"/>
              </a:ext>
            </a:extLst>
          </p:cNvPr>
          <p:cNvSpPr>
            <a:spLocks noGrp="1"/>
          </p:cNvSpPr>
          <p:nvPr>
            <p:ph idx="1"/>
          </p:nvPr>
        </p:nvSpPr>
        <p:spPr>
          <a:xfrm>
            <a:off x="1343025" y="2060575"/>
            <a:ext cx="10406063" cy="4356100"/>
          </a:xfrm>
        </p:spPr>
        <p:txBody>
          <a:bodyPr lIns="0" tIns="0" rIns="0" bIns="0">
            <a:noAutofit/>
          </a:bodyPr>
          <a:lstStyle>
            <a:lvl1pPr marL="360000" indent="-360000">
              <a:lnSpc>
                <a:spcPct val="120000"/>
              </a:lnSpc>
              <a:buSzPct val="70000"/>
              <a:buFont typeface="Wingdings 2" panose="05020102010507070707" pitchFamily="18" charset="2"/>
              <a:buChar char="à"/>
              <a:defRPr sz="2000">
                <a:solidFill>
                  <a:schemeClr val="tx2">
                    <a:alpha val="77000"/>
                  </a:schemeClr>
                </a:solidFill>
              </a:defRPr>
            </a:lvl1pPr>
            <a:lvl2pPr marL="720000" indent="-360000">
              <a:lnSpc>
                <a:spcPct val="120000"/>
              </a:lnSpc>
              <a:buSzPct val="70000"/>
              <a:buFont typeface="Wingdings 2" panose="05020102010507070707" pitchFamily="18" charset="2"/>
              <a:buChar char="à"/>
              <a:defRPr sz="2000">
                <a:solidFill>
                  <a:schemeClr val="tx2">
                    <a:alpha val="77000"/>
                  </a:schemeClr>
                </a:solidFill>
              </a:defRPr>
            </a:lvl2pPr>
            <a:lvl3pPr marL="1080000" indent="-288000">
              <a:lnSpc>
                <a:spcPct val="120000"/>
              </a:lnSpc>
              <a:buSzPct val="70000"/>
              <a:buFont typeface="Wingdings 2" panose="05020102010507070707" pitchFamily="18" charset="2"/>
              <a:buChar char="à"/>
              <a:defRPr sz="1600">
                <a:solidFill>
                  <a:schemeClr val="tx2">
                    <a:alpha val="77000"/>
                  </a:schemeClr>
                </a:solidFill>
              </a:defRPr>
            </a:lvl3pPr>
            <a:lvl4pPr marL="1440000" indent="-288000">
              <a:lnSpc>
                <a:spcPct val="120000"/>
              </a:lnSpc>
              <a:buSzPct val="70000"/>
              <a:buFont typeface="Wingdings 2" panose="05020102010507070707" pitchFamily="18" charset="2"/>
              <a:buChar char="à"/>
              <a:defRPr sz="1600">
                <a:solidFill>
                  <a:schemeClr val="tx2">
                    <a:alpha val="77000"/>
                  </a:schemeClr>
                </a:solidFill>
              </a:defRPr>
            </a:lvl4pPr>
            <a:lvl5pPr marL="1800000" indent="-288000">
              <a:lnSpc>
                <a:spcPct val="120000"/>
              </a:lnSpc>
              <a:buSzPct val="70000"/>
              <a:buFont typeface="Wingdings 2" panose="05020102010507070707" pitchFamily="18" charset="2"/>
              <a:buChar char="à"/>
              <a:defRPr sz="1600">
                <a:solidFill>
                  <a:schemeClr val="tx2">
                    <a:alpha val="77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3">
            <a:extLst>
              <a:ext uri="{FF2B5EF4-FFF2-40B4-BE49-F238E27FC236}">
                <a16:creationId xmlns:a16="http://schemas.microsoft.com/office/drawing/2014/main" id="{06243987-D9E3-40C9-94D4-B3CCFE71A4E5}"/>
              </a:ext>
            </a:extLst>
          </p:cNvPr>
          <p:cNvSpPr>
            <a:spLocks noGrp="1"/>
          </p:cNvSpPr>
          <p:nvPr>
            <p:ph type="dt" sz="half" idx="2"/>
          </p:nvPr>
        </p:nvSpPr>
        <p:spPr>
          <a:xfrm rot="5400000">
            <a:off x="-936000" y="1378800"/>
            <a:ext cx="2772000" cy="900000"/>
          </a:xfrm>
          <a:prstGeom prst="rect">
            <a:avLst/>
          </a:prstGeom>
        </p:spPr>
        <p:txBody>
          <a:bodyPr lIns="0" tIns="72000" rIns="0" bIns="72000" anchor="ctr" anchorCtr="0"/>
          <a:lstStyle>
            <a:lvl1pPr algn="l">
              <a:defRPr sz="1000" cap="all" spc="200" baseline="0">
                <a:solidFill>
                  <a:schemeClr val="tx2"/>
                </a:solidFill>
                <a:latin typeface="+mn-lt"/>
                <a:ea typeface="Microsoft Sans Serif" panose="020B0604020202020204" pitchFamily="34" charset="0"/>
                <a:cs typeface="Microsoft Sans Serif" panose="020B0604020202020204" pitchFamily="34" charset="0"/>
              </a:defRPr>
            </a:lvl1pPr>
          </a:lstStyle>
          <a:p>
            <a:fld id="{58D82CC3-100B-41FC-9DB0-99A6D4849F72}" type="datetime2">
              <a:rPr lang="en-US" smtClean="0"/>
              <a:pPr/>
              <a:t>Monday, October 18, 2021</a:t>
            </a:fld>
            <a:endParaRPr lang="en-US" dirty="0">
              <a:latin typeface="+mn-lt"/>
            </a:endParaRPr>
          </a:p>
        </p:txBody>
      </p:sp>
      <p:sp>
        <p:nvSpPr>
          <p:cNvPr id="12" name="Footer Placeholder 4">
            <a:extLst>
              <a:ext uri="{FF2B5EF4-FFF2-40B4-BE49-F238E27FC236}">
                <a16:creationId xmlns:a16="http://schemas.microsoft.com/office/drawing/2014/main" id="{2BF37532-63DB-40A9-90C9-9B3BB694D8F0}"/>
              </a:ext>
            </a:extLst>
          </p:cNvPr>
          <p:cNvSpPr>
            <a:spLocks noGrp="1"/>
          </p:cNvSpPr>
          <p:nvPr>
            <p:ph type="ftr" sz="quarter" idx="3"/>
          </p:nvPr>
        </p:nvSpPr>
        <p:spPr>
          <a:xfrm rot="5400000">
            <a:off x="-810000" y="4240800"/>
            <a:ext cx="2520000" cy="900000"/>
          </a:xfrm>
          <a:prstGeom prst="rect">
            <a:avLst/>
          </a:prstGeom>
        </p:spPr>
        <p:txBody>
          <a:bodyPr lIns="0" tIns="72000" rIns="0" bIns="72000" anchor="ctr" anchorCtr="0"/>
          <a:lstStyle>
            <a:lvl1pPr algn="l">
              <a:defRPr sz="1000" cap="all" spc="200" baseline="0">
                <a:solidFill>
                  <a:schemeClr val="tx2"/>
                </a:solidFill>
                <a:latin typeface="+mn-lt"/>
                <a:ea typeface="Microsoft Sans Serif" panose="020B0604020202020204" pitchFamily="34" charset="0"/>
                <a:cs typeface="Microsoft Sans Serif" panose="020B0604020202020204" pitchFamily="34" charset="0"/>
              </a:defRPr>
            </a:lvl1pPr>
          </a:lstStyle>
          <a:p>
            <a:r>
              <a:rPr lang="en-US"/>
              <a:t>Sample Footer Text</a:t>
            </a:r>
            <a:endParaRPr lang="en-US" dirty="0">
              <a:latin typeface="+mn-lt"/>
            </a:endParaRPr>
          </a:p>
        </p:txBody>
      </p:sp>
      <p:sp>
        <p:nvSpPr>
          <p:cNvPr id="13" name="Slide Number Placeholder 5">
            <a:extLst>
              <a:ext uri="{FF2B5EF4-FFF2-40B4-BE49-F238E27FC236}">
                <a16:creationId xmlns:a16="http://schemas.microsoft.com/office/drawing/2014/main" id="{1007CCEE-A736-4DEE-982A-45CDF794F322}"/>
              </a:ext>
            </a:extLst>
          </p:cNvPr>
          <p:cNvSpPr>
            <a:spLocks noGrp="1"/>
          </p:cNvSpPr>
          <p:nvPr>
            <p:ph type="sldNum" sz="quarter" idx="4"/>
          </p:nvPr>
        </p:nvSpPr>
        <p:spPr>
          <a:xfrm>
            <a:off x="0" y="5958000"/>
            <a:ext cx="900000" cy="900000"/>
          </a:xfrm>
          <a:prstGeom prst="rect">
            <a:avLst/>
          </a:prstGeom>
        </p:spPr>
        <p:txBody>
          <a:bodyPr lIns="0" tIns="0" rIns="0" bIns="0" anchor="ctr" anchorCtr="0"/>
          <a:lstStyle>
            <a:lvl1pPr algn="ctr">
              <a:defRPr sz="3600" b="0">
                <a:ln w="6350">
                  <a:solidFill>
                    <a:schemeClr val="tx2">
                      <a:alpha val="80000"/>
                    </a:schemeClr>
                  </a:solidFill>
                </a:ln>
                <a:noFill/>
                <a:latin typeface="+mn-lt"/>
                <a:ea typeface="Microsoft Sans Serif" panose="020B0604020202020204" pitchFamily="34" charset="0"/>
                <a:cs typeface="Microsoft Sans Serif" panose="020B0604020202020204" pitchFamily="34" charset="0"/>
              </a:defRPr>
            </a:lvl1pPr>
          </a:lstStyle>
          <a:p>
            <a:fld id="{63F9D384-533B-4C4E-B660-F861AA07D173}" type="slidenum">
              <a:rPr lang="en-US" smtClean="0"/>
              <a:pPr/>
              <a:t>‹#›</a:t>
            </a:fld>
            <a:endParaRPr lang="en-US" dirty="0">
              <a:latin typeface="+mn-lt"/>
            </a:endParaRPr>
          </a:p>
        </p:txBody>
      </p:sp>
      <p:cxnSp>
        <p:nvCxnSpPr>
          <p:cNvPr id="11" name="Straight Connector 10">
            <a:extLst>
              <a:ext uri="{FF2B5EF4-FFF2-40B4-BE49-F238E27FC236}">
                <a16:creationId xmlns:a16="http://schemas.microsoft.com/office/drawing/2014/main" id="{36386491-6F13-4235-A32F-9F6D67F13D05}"/>
              </a:ext>
            </a:extLst>
          </p:cNvPr>
          <p:cNvCxnSpPr>
            <a:cxnSpLocks/>
          </p:cNvCxnSpPr>
          <p:nvPr/>
        </p:nvCxnSpPr>
        <p:spPr>
          <a:xfrm>
            <a:off x="900000" y="0"/>
            <a:ext cx="0" cy="685800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05675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10/18/21</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69371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54A12-D27E-4943-9C01-3BAB8E6F376E}"/>
              </a:ext>
            </a:extLst>
          </p:cNvPr>
          <p:cNvSpPr>
            <a:spLocks noGrp="1"/>
          </p:cNvSpPr>
          <p:nvPr>
            <p:ph type="title"/>
          </p:nvPr>
        </p:nvSpPr>
        <p:spPr>
          <a:xfrm>
            <a:off x="442913" y="435429"/>
            <a:ext cx="11269661" cy="3317307"/>
          </a:xfrm>
        </p:spPr>
        <p:txBody>
          <a:bodyPr anchor="b">
            <a:normAutofit/>
          </a:bodyPr>
          <a:lstStyle>
            <a:lvl1pPr>
              <a:lnSpc>
                <a:spcPct val="100000"/>
              </a:lnSpc>
              <a:defRPr sz="4800">
                <a:solidFill>
                  <a:schemeClr val="tx2"/>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27C9FB4-A15D-4A4C-9518-2A54AAF12E11}"/>
              </a:ext>
            </a:extLst>
          </p:cNvPr>
          <p:cNvSpPr>
            <a:spLocks noGrp="1"/>
          </p:cNvSpPr>
          <p:nvPr>
            <p:ph type="body" idx="1"/>
          </p:nvPr>
        </p:nvSpPr>
        <p:spPr>
          <a:xfrm>
            <a:off x="442913" y="3832563"/>
            <a:ext cx="11269661" cy="1527175"/>
          </a:xfrm>
        </p:spPr>
        <p:txBody>
          <a:bodyPr lIns="0" tIns="0" rIns="0" bIns="0"/>
          <a:lstStyle>
            <a:lvl1pPr marL="0" indent="0">
              <a:buNone/>
              <a:defRPr sz="2400">
                <a:solidFill>
                  <a:schemeClr val="tx2">
                    <a:alpha val="56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4" name="Date Placeholder 3">
            <a:extLst>
              <a:ext uri="{FF2B5EF4-FFF2-40B4-BE49-F238E27FC236}">
                <a16:creationId xmlns:a16="http://schemas.microsoft.com/office/drawing/2014/main" id="{8F31430D-78C1-413D-9D0E-779491324EBA}"/>
              </a:ext>
            </a:extLst>
          </p:cNvPr>
          <p:cNvSpPr>
            <a:spLocks noGrp="1"/>
          </p:cNvSpPr>
          <p:nvPr>
            <p:ph type="dt" sz="half" idx="10"/>
          </p:nvPr>
        </p:nvSpPr>
        <p:spPr>
          <a:xfrm>
            <a:off x="442914" y="5957999"/>
            <a:ext cx="3457574" cy="900000"/>
          </a:xfrm>
          <a:prstGeom prst="rect">
            <a:avLst/>
          </a:prstGeom>
        </p:spPr>
        <p:txBody>
          <a:bodyPr/>
          <a:lstStyle>
            <a:lvl1pPr>
              <a:defRPr>
                <a:solidFill>
                  <a:schemeClr val="tx2"/>
                </a:solidFill>
              </a:defRPr>
            </a:lvl1pPr>
          </a:lstStyle>
          <a:p>
            <a:fld id="{3E58FDCC-AC46-4D9F-98DC-C163BFA43704}" type="datetime2">
              <a:rPr lang="en-US" smtClean="0"/>
              <a:t>Monday, October 18, 2021</a:t>
            </a:fld>
            <a:endParaRPr lang="en-US" dirty="0"/>
          </a:p>
        </p:txBody>
      </p:sp>
      <p:sp>
        <p:nvSpPr>
          <p:cNvPr id="15" name="Footer Placeholder 4">
            <a:extLst>
              <a:ext uri="{FF2B5EF4-FFF2-40B4-BE49-F238E27FC236}">
                <a16:creationId xmlns:a16="http://schemas.microsoft.com/office/drawing/2014/main" id="{F437B06F-6E01-48C4-A79E-B8559775EE43}"/>
              </a:ext>
            </a:extLst>
          </p:cNvPr>
          <p:cNvSpPr>
            <a:spLocks noGrp="1"/>
          </p:cNvSpPr>
          <p:nvPr>
            <p:ph type="ftr" sz="quarter" idx="11"/>
          </p:nvPr>
        </p:nvSpPr>
        <p:spPr>
          <a:xfrm>
            <a:off x="4367213" y="5957999"/>
            <a:ext cx="5400675" cy="900000"/>
          </a:xfrm>
          <a:prstGeom prst="rect">
            <a:avLst/>
          </a:prstGeom>
        </p:spPr>
        <p:txBody>
          <a:bodyPr/>
          <a:lstStyle>
            <a:lvl1pPr>
              <a:defRPr>
                <a:solidFill>
                  <a:schemeClr val="tx2"/>
                </a:solidFill>
              </a:defRPr>
            </a:lvl1pPr>
          </a:lstStyle>
          <a:p>
            <a:r>
              <a:rPr lang="en-US"/>
              <a:t>Sample Footer Text</a:t>
            </a:r>
            <a:endParaRPr lang="en-US" dirty="0"/>
          </a:p>
        </p:txBody>
      </p:sp>
      <p:sp>
        <p:nvSpPr>
          <p:cNvPr id="16" name="Slide Number Placeholder 5">
            <a:extLst>
              <a:ext uri="{FF2B5EF4-FFF2-40B4-BE49-F238E27FC236}">
                <a16:creationId xmlns:a16="http://schemas.microsoft.com/office/drawing/2014/main" id="{73C4C198-D899-4BDA-877C-D8A3CAD32D69}"/>
              </a:ext>
            </a:extLst>
          </p:cNvPr>
          <p:cNvSpPr>
            <a:spLocks noGrp="1"/>
          </p:cNvSpPr>
          <p:nvPr>
            <p:ph type="sldNum" sz="quarter" idx="12"/>
          </p:nvPr>
        </p:nvSpPr>
        <p:spPr>
          <a:xfrm>
            <a:off x="10236200" y="5957999"/>
            <a:ext cx="1476375" cy="900000"/>
          </a:xfrm>
          <a:prstGeom prst="rect">
            <a:avLst/>
          </a:prstGeom>
        </p:spPr>
        <p:txBody>
          <a:bodyPr tIns="72000" bIns="72000"/>
          <a:lstStyle>
            <a:lvl1pPr algn="r">
              <a:defRPr sz="3600" b="0">
                <a:ln w="6350">
                  <a:solidFill>
                    <a:schemeClr val="tx2">
                      <a:alpha val="80000"/>
                    </a:schemeClr>
                  </a:solidFill>
                </a:ln>
                <a:noFill/>
              </a:defRPr>
            </a:lvl1pPr>
          </a:lstStyle>
          <a:p>
            <a:fld id="{63F9D384-533B-4C4E-B660-F861AA07D173}" type="slidenum">
              <a:rPr lang="en-US" smtClean="0"/>
              <a:pPr/>
              <a:t>‹#›</a:t>
            </a:fld>
            <a:endParaRPr lang="en-US" dirty="0"/>
          </a:p>
        </p:txBody>
      </p:sp>
      <p:cxnSp>
        <p:nvCxnSpPr>
          <p:cNvPr id="17" name="Straight Connector 16">
            <a:extLst>
              <a:ext uri="{FF2B5EF4-FFF2-40B4-BE49-F238E27FC236}">
                <a16:creationId xmlns:a16="http://schemas.microsoft.com/office/drawing/2014/main" id="{77955689-FF51-4F45-9ABB-35CEF1E96A0C}"/>
              </a:ext>
            </a:extLst>
          </p:cNvPr>
          <p:cNvCxnSpPr>
            <a:cxnSpLocks/>
          </p:cNvCxnSpPr>
          <p:nvPr/>
        </p:nvCxnSpPr>
        <p:spPr>
          <a:xfrm>
            <a:off x="0" y="5958000"/>
            <a:ext cx="121932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4263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76EFA-DCD1-439C-848B-9465217A68CA}"/>
              </a:ext>
            </a:extLst>
          </p:cNvPr>
          <p:cNvSpPr>
            <a:spLocks noGrp="1"/>
          </p:cNvSpPr>
          <p:nvPr>
            <p:ph type="title"/>
          </p:nvPr>
        </p:nvSpPr>
        <p:spPr>
          <a:xfrm>
            <a:off x="442800" y="327600"/>
            <a:ext cx="11269660" cy="1141200"/>
          </a:xfrm>
        </p:spPr>
        <p:txBody>
          <a:bodyPr/>
          <a:lstStyle>
            <a:lvl1pPr>
              <a:lnSpc>
                <a:spcPct val="100000"/>
              </a:lnSpc>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1FE0590-915B-4BD8-8660-C5BE9D175699}"/>
              </a:ext>
            </a:extLst>
          </p:cNvPr>
          <p:cNvSpPr>
            <a:spLocks noGrp="1"/>
          </p:cNvSpPr>
          <p:nvPr>
            <p:ph sz="half" idx="1"/>
          </p:nvPr>
        </p:nvSpPr>
        <p:spPr>
          <a:xfrm>
            <a:off x="442914" y="1825625"/>
            <a:ext cx="5400675" cy="3698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E1B82F1-F0AC-48D5-9F1C-5141E4C177EA}"/>
              </a:ext>
            </a:extLst>
          </p:cNvPr>
          <p:cNvSpPr>
            <a:spLocks noGrp="1"/>
          </p:cNvSpPr>
          <p:nvPr>
            <p:ph sz="half" idx="2"/>
          </p:nvPr>
        </p:nvSpPr>
        <p:spPr>
          <a:xfrm>
            <a:off x="6311899" y="1825625"/>
            <a:ext cx="5400675" cy="3698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Date Placeholder 3">
            <a:extLst>
              <a:ext uri="{FF2B5EF4-FFF2-40B4-BE49-F238E27FC236}">
                <a16:creationId xmlns:a16="http://schemas.microsoft.com/office/drawing/2014/main" id="{51D4ED8D-AAB0-42B0-91B5-93260AC18FC1}"/>
              </a:ext>
            </a:extLst>
          </p:cNvPr>
          <p:cNvSpPr>
            <a:spLocks noGrp="1"/>
          </p:cNvSpPr>
          <p:nvPr>
            <p:ph type="dt" sz="half" idx="10"/>
          </p:nvPr>
        </p:nvSpPr>
        <p:spPr>
          <a:xfrm>
            <a:off x="442914" y="5957999"/>
            <a:ext cx="3457574" cy="900000"/>
          </a:xfrm>
          <a:prstGeom prst="rect">
            <a:avLst/>
          </a:prstGeom>
        </p:spPr>
        <p:txBody>
          <a:bodyPr/>
          <a:lstStyle>
            <a:lvl1pPr>
              <a:defRPr>
                <a:solidFill>
                  <a:schemeClr val="tx2"/>
                </a:solidFill>
              </a:defRPr>
            </a:lvl1pPr>
          </a:lstStyle>
          <a:p>
            <a:fld id="{45832F11-C374-493A-BB7E-11B09A67FAD0}" type="datetime2">
              <a:rPr lang="en-US" smtClean="0"/>
              <a:t>Monday, October 18, 2021</a:t>
            </a:fld>
            <a:endParaRPr lang="en-US" dirty="0"/>
          </a:p>
        </p:txBody>
      </p:sp>
      <p:sp>
        <p:nvSpPr>
          <p:cNvPr id="17" name="Footer Placeholder 4">
            <a:extLst>
              <a:ext uri="{FF2B5EF4-FFF2-40B4-BE49-F238E27FC236}">
                <a16:creationId xmlns:a16="http://schemas.microsoft.com/office/drawing/2014/main" id="{6C7CAD99-5F8F-43D0-83F2-E1F53021D332}"/>
              </a:ext>
            </a:extLst>
          </p:cNvPr>
          <p:cNvSpPr>
            <a:spLocks noGrp="1"/>
          </p:cNvSpPr>
          <p:nvPr>
            <p:ph type="ftr" sz="quarter" idx="11"/>
          </p:nvPr>
        </p:nvSpPr>
        <p:spPr>
          <a:xfrm>
            <a:off x="4367213" y="5957999"/>
            <a:ext cx="5400675" cy="900000"/>
          </a:xfrm>
          <a:prstGeom prst="rect">
            <a:avLst/>
          </a:prstGeom>
        </p:spPr>
        <p:txBody>
          <a:bodyPr/>
          <a:lstStyle>
            <a:lvl1pPr>
              <a:defRPr>
                <a:solidFill>
                  <a:schemeClr val="tx2"/>
                </a:solidFill>
              </a:defRPr>
            </a:lvl1pPr>
          </a:lstStyle>
          <a:p>
            <a:r>
              <a:rPr lang="en-US"/>
              <a:t>Sample Footer Text</a:t>
            </a:r>
            <a:endParaRPr lang="en-US" dirty="0"/>
          </a:p>
        </p:txBody>
      </p:sp>
      <p:sp>
        <p:nvSpPr>
          <p:cNvPr id="18" name="Slide Number Placeholder 5">
            <a:extLst>
              <a:ext uri="{FF2B5EF4-FFF2-40B4-BE49-F238E27FC236}">
                <a16:creationId xmlns:a16="http://schemas.microsoft.com/office/drawing/2014/main" id="{5A52DE47-9FB8-4EF9-B8CE-36891260097B}"/>
              </a:ext>
            </a:extLst>
          </p:cNvPr>
          <p:cNvSpPr>
            <a:spLocks noGrp="1"/>
          </p:cNvSpPr>
          <p:nvPr>
            <p:ph type="sldNum" sz="quarter" idx="12"/>
          </p:nvPr>
        </p:nvSpPr>
        <p:spPr>
          <a:xfrm>
            <a:off x="10236200" y="5957999"/>
            <a:ext cx="1476375" cy="900000"/>
          </a:xfrm>
          <a:prstGeom prst="rect">
            <a:avLst/>
          </a:prstGeom>
        </p:spPr>
        <p:txBody>
          <a:bodyPr tIns="72000" bIns="72000"/>
          <a:lstStyle>
            <a:lvl1pPr algn="r">
              <a:defRPr sz="3600" b="0">
                <a:ln w="6350">
                  <a:solidFill>
                    <a:schemeClr val="tx2">
                      <a:alpha val="80000"/>
                    </a:schemeClr>
                  </a:solidFill>
                </a:ln>
                <a:noFill/>
              </a:defRPr>
            </a:lvl1pPr>
          </a:lstStyle>
          <a:p>
            <a:fld id="{63F9D384-533B-4C4E-B660-F861AA07D173}" type="slidenum">
              <a:rPr lang="en-US" smtClean="0"/>
              <a:pPr/>
              <a:t>‹#›</a:t>
            </a:fld>
            <a:endParaRPr lang="en-US" dirty="0"/>
          </a:p>
        </p:txBody>
      </p:sp>
      <p:cxnSp>
        <p:nvCxnSpPr>
          <p:cNvPr id="19" name="Straight Connector 18">
            <a:extLst>
              <a:ext uri="{FF2B5EF4-FFF2-40B4-BE49-F238E27FC236}">
                <a16:creationId xmlns:a16="http://schemas.microsoft.com/office/drawing/2014/main" id="{9BC5E49A-E440-42D6-8B0F-D4B5BAD8CAB8}"/>
              </a:ext>
            </a:extLst>
          </p:cNvPr>
          <p:cNvCxnSpPr>
            <a:cxnSpLocks/>
          </p:cNvCxnSpPr>
          <p:nvPr/>
        </p:nvCxnSpPr>
        <p:spPr>
          <a:xfrm>
            <a:off x="0" y="5958000"/>
            <a:ext cx="121932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6642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782FF-2A32-49DE-8CD8-110B8656515F}"/>
              </a:ext>
            </a:extLst>
          </p:cNvPr>
          <p:cNvSpPr>
            <a:spLocks noGrp="1"/>
          </p:cNvSpPr>
          <p:nvPr>
            <p:ph type="title"/>
          </p:nvPr>
        </p:nvSpPr>
        <p:spPr>
          <a:xfrm>
            <a:off x="442799" y="327598"/>
            <a:ext cx="11269775" cy="1363091"/>
          </a:xfrm>
        </p:spPr>
        <p:txBody>
          <a:bodyPr/>
          <a:lstStyle>
            <a:lvl1pPr>
              <a:lnSpc>
                <a:spcPct val="100000"/>
              </a:lnSpc>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AB8169D-3731-4C94-88AE-B0A6F9E0B556}"/>
              </a:ext>
            </a:extLst>
          </p:cNvPr>
          <p:cNvSpPr>
            <a:spLocks noGrp="1"/>
          </p:cNvSpPr>
          <p:nvPr>
            <p:ph type="body" idx="1"/>
          </p:nvPr>
        </p:nvSpPr>
        <p:spPr>
          <a:xfrm>
            <a:off x="442797" y="1790700"/>
            <a:ext cx="5437187" cy="615950"/>
          </a:xfrm>
        </p:spPr>
        <p:txBody>
          <a:bodyPr anchor="b">
            <a:normAutofit/>
          </a:bodyPr>
          <a:lstStyle>
            <a:lvl1pPr marL="0" indent="0">
              <a:buNone/>
              <a:defRPr sz="1200" b="1" cap="all" spc="2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10F9D0F-6C05-441B-9D94-466C79598BCA}"/>
              </a:ext>
            </a:extLst>
          </p:cNvPr>
          <p:cNvSpPr>
            <a:spLocks noGrp="1"/>
          </p:cNvSpPr>
          <p:nvPr>
            <p:ph sz="half" idx="2"/>
          </p:nvPr>
        </p:nvSpPr>
        <p:spPr>
          <a:xfrm>
            <a:off x="442797" y="2505075"/>
            <a:ext cx="5437187" cy="30114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ACF90129-65EC-4BFC-B51F-3F2174644348}"/>
              </a:ext>
            </a:extLst>
          </p:cNvPr>
          <p:cNvSpPr>
            <a:spLocks noGrp="1"/>
          </p:cNvSpPr>
          <p:nvPr>
            <p:ph type="body" sz="quarter" idx="3"/>
          </p:nvPr>
        </p:nvSpPr>
        <p:spPr>
          <a:xfrm>
            <a:off x="6311786" y="1790700"/>
            <a:ext cx="5437187" cy="615950"/>
          </a:xfrm>
        </p:spPr>
        <p:txBody>
          <a:bodyPr anchor="b">
            <a:normAutofit/>
          </a:bodyPr>
          <a:lstStyle>
            <a:lvl1pPr marL="0" indent="0">
              <a:buNone/>
              <a:defRPr sz="1200" b="1" cap="all" spc="2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E1AAB39-390C-4C6E-90BC-E2A2548658B2}"/>
              </a:ext>
            </a:extLst>
          </p:cNvPr>
          <p:cNvSpPr>
            <a:spLocks noGrp="1"/>
          </p:cNvSpPr>
          <p:nvPr>
            <p:ph sz="quarter" idx="4"/>
          </p:nvPr>
        </p:nvSpPr>
        <p:spPr>
          <a:xfrm>
            <a:off x="6311786" y="2505075"/>
            <a:ext cx="5437187" cy="30114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Date Placeholder 3">
            <a:extLst>
              <a:ext uri="{FF2B5EF4-FFF2-40B4-BE49-F238E27FC236}">
                <a16:creationId xmlns:a16="http://schemas.microsoft.com/office/drawing/2014/main" id="{13E94383-11E6-486C-8325-BE8B447AA74B}"/>
              </a:ext>
            </a:extLst>
          </p:cNvPr>
          <p:cNvSpPr>
            <a:spLocks noGrp="1"/>
          </p:cNvSpPr>
          <p:nvPr>
            <p:ph type="dt" sz="half" idx="10"/>
          </p:nvPr>
        </p:nvSpPr>
        <p:spPr>
          <a:xfrm>
            <a:off x="442914" y="5957999"/>
            <a:ext cx="3457574" cy="900000"/>
          </a:xfrm>
          <a:prstGeom prst="rect">
            <a:avLst/>
          </a:prstGeom>
        </p:spPr>
        <p:txBody>
          <a:bodyPr/>
          <a:lstStyle>
            <a:lvl1pPr>
              <a:defRPr>
                <a:solidFill>
                  <a:schemeClr val="tx2"/>
                </a:solidFill>
              </a:defRPr>
            </a:lvl1pPr>
          </a:lstStyle>
          <a:p>
            <a:fld id="{5136546C-EE55-422E-9D57-50E6C4234F80}" type="datetime2">
              <a:rPr lang="en-US" smtClean="0"/>
              <a:t>Monday, October 18, 2021</a:t>
            </a:fld>
            <a:endParaRPr lang="en-US" dirty="0"/>
          </a:p>
        </p:txBody>
      </p:sp>
      <p:sp>
        <p:nvSpPr>
          <p:cNvPr id="15" name="Footer Placeholder 4">
            <a:extLst>
              <a:ext uri="{FF2B5EF4-FFF2-40B4-BE49-F238E27FC236}">
                <a16:creationId xmlns:a16="http://schemas.microsoft.com/office/drawing/2014/main" id="{6F62069A-7C14-42BA-A1F2-AE00A6BCD05F}"/>
              </a:ext>
            </a:extLst>
          </p:cNvPr>
          <p:cNvSpPr>
            <a:spLocks noGrp="1"/>
          </p:cNvSpPr>
          <p:nvPr>
            <p:ph type="ftr" sz="quarter" idx="11"/>
          </p:nvPr>
        </p:nvSpPr>
        <p:spPr>
          <a:xfrm>
            <a:off x="4367213" y="5957999"/>
            <a:ext cx="5400675" cy="900000"/>
          </a:xfrm>
          <a:prstGeom prst="rect">
            <a:avLst/>
          </a:prstGeom>
        </p:spPr>
        <p:txBody>
          <a:bodyPr/>
          <a:lstStyle>
            <a:lvl1pPr>
              <a:defRPr>
                <a:solidFill>
                  <a:schemeClr val="tx2"/>
                </a:solidFill>
              </a:defRPr>
            </a:lvl1pPr>
          </a:lstStyle>
          <a:p>
            <a:r>
              <a:rPr lang="en-US"/>
              <a:t>Sample Footer Text</a:t>
            </a:r>
            <a:endParaRPr lang="en-US" dirty="0"/>
          </a:p>
        </p:txBody>
      </p:sp>
      <p:sp>
        <p:nvSpPr>
          <p:cNvPr id="16" name="Slide Number Placeholder 5">
            <a:extLst>
              <a:ext uri="{FF2B5EF4-FFF2-40B4-BE49-F238E27FC236}">
                <a16:creationId xmlns:a16="http://schemas.microsoft.com/office/drawing/2014/main" id="{792246C7-481F-434A-A687-C6734C2FA1CA}"/>
              </a:ext>
            </a:extLst>
          </p:cNvPr>
          <p:cNvSpPr>
            <a:spLocks noGrp="1"/>
          </p:cNvSpPr>
          <p:nvPr>
            <p:ph type="sldNum" sz="quarter" idx="12"/>
          </p:nvPr>
        </p:nvSpPr>
        <p:spPr>
          <a:xfrm>
            <a:off x="10236200" y="5957999"/>
            <a:ext cx="1476375" cy="900000"/>
          </a:xfrm>
          <a:prstGeom prst="rect">
            <a:avLst/>
          </a:prstGeom>
        </p:spPr>
        <p:txBody>
          <a:bodyPr tIns="72000" bIns="72000"/>
          <a:lstStyle>
            <a:lvl1pPr algn="r">
              <a:defRPr sz="3600" b="0">
                <a:ln w="6350">
                  <a:solidFill>
                    <a:schemeClr val="tx2">
                      <a:alpha val="80000"/>
                    </a:schemeClr>
                  </a:solidFill>
                </a:ln>
                <a:noFill/>
              </a:defRPr>
            </a:lvl1pPr>
          </a:lstStyle>
          <a:p>
            <a:fld id="{63F9D384-533B-4C4E-B660-F861AA07D173}" type="slidenum">
              <a:rPr lang="en-US" smtClean="0"/>
              <a:pPr/>
              <a:t>‹#›</a:t>
            </a:fld>
            <a:endParaRPr lang="en-US" dirty="0"/>
          </a:p>
        </p:txBody>
      </p:sp>
      <p:cxnSp>
        <p:nvCxnSpPr>
          <p:cNvPr id="17" name="Straight Connector 16">
            <a:extLst>
              <a:ext uri="{FF2B5EF4-FFF2-40B4-BE49-F238E27FC236}">
                <a16:creationId xmlns:a16="http://schemas.microsoft.com/office/drawing/2014/main" id="{930E56EE-505D-4420-971C-982EA4EF0564}"/>
              </a:ext>
            </a:extLst>
          </p:cNvPr>
          <p:cNvCxnSpPr>
            <a:cxnSpLocks/>
          </p:cNvCxnSpPr>
          <p:nvPr/>
        </p:nvCxnSpPr>
        <p:spPr>
          <a:xfrm>
            <a:off x="0" y="5958000"/>
            <a:ext cx="121932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5377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2FFBA-B7FA-43C2-A543-187E29A622A3}"/>
              </a:ext>
            </a:extLst>
          </p:cNvPr>
          <p:cNvSpPr>
            <a:spLocks noGrp="1"/>
          </p:cNvSpPr>
          <p:nvPr>
            <p:ph type="title"/>
          </p:nvPr>
        </p:nvSpPr>
        <p:spPr/>
        <p:txBody>
          <a:bodyPr/>
          <a:lstStyle>
            <a:lvl1pPr>
              <a:lnSpc>
                <a:spcPct val="100000"/>
              </a:lnSpc>
              <a:defRPr/>
            </a:lvl1pPr>
          </a:lstStyle>
          <a:p>
            <a:r>
              <a:rPr lang="en-US"/>
              <a:t>Click to edit Master title style</a:t>
            </a:r>
            <a:endParaRPr lang="en-US" dirty="0"/>
          </a:p>
        </p:txBody>
      </p:sp>
      <p:sp>
        <p:nvSpPr>
          <p:cNvPr id="13" name="Date Placeholder 3">
            <a:extLst>
              <a:ext uri="{FF2B5EF4-FFF2-40B4-BE49-F238E27FC236}">
                <a16:creationId xmlns:a16="http://schemas.microsoft.com/office/drawing/2014/main" id="{EB4886C6-7F2A-4A13-85F1-EFDA370C5B8D}"/>
              </a:ext>
            </a:extLst>
          </p:cNvPr>
          <p:cNvSpPr>
            <a:spLocks noGrp="1"/>
          </p:cNvSpPr>
          <p:nvPr>
            <p:ph type="dt" sz="half" idx="2"/>
          </p:nvPr>
        </p:nvSpPr>
        <p:spPr>
          <a:xfrm rot="5400000">
            <a:off x="-936000" y="1378800"/>
            <a:ext cx="2772000" cy="900000"/>
          </a:xfrm>
          <a:prstGeom prst="rect">
            <a:avLst/>
          </a:prstGeom>
        </p:spPr>
        <p:txBody>
          <a:bodyPr lIns="0" tIns="72000" rIns="0" bIns="72000" anchor="ctr" anchorCtr="0"/>
          <a:lstStyle>
            <a:lvl1pPr algn="l">
              <a:defRPr sz="1000" cap="all" spc="200" baseline="0">
                <a:solidFill>
                  <a:schemeClr val="tx2"/>
                </a:solidFill>
                <a:latin typeface="+mn-lt"/>
                <a:ea typeface="Microsoft Sans Serif" panose="020B0604020202020204" pitchFamily="34" charset="0"/>
                <a:cs typeface="Microsoft Sans Serif" panose="020B0604020202020204" pitchFamily="34" charset="0"/>
              </a:defRPr>
            </a:lvl1pPr>
          </a:lstStyle>
          <a:p>
            <a:fld id="{83685C8A-A1A1-423D-82D7-1ACC187CCA77}" type="datetime2">
              <a:rPr lang="en-US" smtClean="0"/>
              <a:pPr/>
              <a:t>Monday, October 18, 2021</a:t>
            </a:fld>
            <a:endParaRPr lang="en-US" dirty="0">
              <a:latin typeface="+mn-lt"/>
            </a:endParaRPr>
          </a:p>
        </p:txBody>
      </p:sp>
      <p:sp>
        <p:nvSpPr>
          <p:cNvPr id="14" name="Footer Placeholder 4">
            <a:extLst>
              <a:ext uri="{FF2B5EF4-FFF2-40B4-BE49-F238E27FC236}">
                <a16:creationId xmlns:a16="http://schemas.microsoft.com/office/drawing/2014/main" id="{69FAAFC2-F91B-4189-A9FA-0696BF84D637}"/>
              </a:ext>
            </a:extLst>
          </p:cNvPr>
          <p:cNvSpPr>
            <a:spLocks noGrp="1"/>
          </p:cNvSpPr>
          <p:nvPr>
            <p:ph type="ftr" sz="quarter" idx="3"/>
          </p:nvPr>
        </p:nvSpPr>
        <p:spPr>
          <a:xfrm rot="5400000">
            <a:off x="-810000" y="4240800"/>
            <a:ext cx="2520000" cy="900000"/>
          </a:xfrm>
          <a:prstGeom prst="rect">
            <a:avLst/>
          </a:prstGeom>
        </p:spPr>
        <p:txBody>
          <a:bodyPr lIns="0" tIns="72000" rIns="0" bIns="72000" anchor="ctr" anchorCtr="0"/>
          <a:lstStyle>
            <a:lvl1pPr algn="l">
              <a:defRPr sz="1000" cap="all" spc="200" baseline="0">
                <a:solidFill>
                  <a:schemeClr val="tx2"/>
                </a:solidFill>
                <a:latin typeface="+mn-lt"/>
                <a:ea typeface="Microsoft Sans Serif" panose="020B0604020202020204" pitchFamily="34" charset="0"/>
                <a:cs typeface="Microsoft Sans Serif" panose="020B0604020202020204" pitchFamily="34" charset="0"/>
              </a:defRPr>
            </a:lvl1pPr>
          </a:lstStyle>
          <a:p>
            <a:r>
              <a:rPr lang="en-US"/>
              <a:t>Sample Footer Text</a:t>
            </a:r>
            <a:endParaRPr lang="en-US" dirty="0">
              <a:latin typeface="+mn-lt"/>
            </a:endParaRPr>
          </a:p>
        </p:txBody>
      </p:sp>
      <p:sp>
        <p:nvSpPr>
          <p:cNvPr id="15" name="Slide Number Placeholder 5">
            <a:extLst>
              <a:ext uri="{FF2B5EF4-FFF2-40B4-BE49-F238E27FC236}">
                <a16:creationId xmlns:a16="http://schemas.microsoft.com/office/drawing/2014/main" id="{05B673D0-3765-46AD-B094-DDF79E463DD3}"/>
              </a:ext>
            </a:extLst>
          </p:cNvPr>
          <p:cNvSpPr>
            <a:spLocks noGrp="1"/>
          </p:cNvSpPr>
          <p:nvPr>
            <p:ph type="sldNum" sz="quarter" idx="4"/>
          </p:nvPr>
        </p:nvSpPr>
        <p:spPr>
          <a:xfrm>
            <a:off x="0" y="5958000"/>
            <a:ext cx="900000" cy="900000"/>
          </a:xfrm>
          <a:prstGeom prst="rect">
            <a:avLst/>
          </a:prstGeom>
        </p:spPr>
        <p:txBody>
          <a:bodyPr lIns="0" tIns="0" rIns="0" bIns="0" anchor="ctr" anchorCtr="0"/>
          <a:lstStyle>
            <a:lvl1pPr algn="ctr">
              <a:defRPr sz="3600" b="0">
                <a:ln w="6350">
                  <a:solidFill>
                    <a:schemeClr val="tx2">
                      <a:alpha val="80000"/>
                    </a:schemeClr>
                  </a:solidFill>
                </a:ln>
                <a:noFill/>
                <a:latin typeface="+mn-lt"/>
                <a:ea typeface="Microsoft Sans Serif" panose="020B0604020202020204" pitchFamily="34" charset="0"/>
                <a:cs typeface="Microsoft Sans Serif" panose="020B0604020202020204" pitchFamily="34" charset="0"/>
              </a:defRPr>
            </a:lvl1pPr>
          </a:lstStyle>
          <a:p>
            <a:fld id="{63F9D384-533B-4C4E-B660-F861AA07D173}" type="slidenum">
              <a:rPr lang="en-US" smtClean="0"/>
              <a:pPr/>
              <a:t>‹#›</a:t>
            </a:fld>
            <a:endParaRPr lang="en-US" dirty="0">
              <a:latin typeface="+mn-lt"/>
            </a:endParaRPr>
          </a:p>
        </p:txBody>
      </p:sp>
      <p:cxnSp>
        <p:nvCxnSpPr>
          <p:cNvPr id="12" name="Straight Connector 11">
            <a:extLst>
              <a:ext uri="{FF2B5EF4-FFF2-40B4-BE49-F238E27FC236}">
                <a16:creationId xmlns:a16="http://schemas.microsoft.com/office/drawing/2014/main" id="{DEA31187-FB8B-4DDF-A5A9-69AB1359F0E9}"/>
              </a:ext>
            </a:extLst>
          </p:cNvPr>
          <p:cNvCxnSpPr>
            <a:cxnSpLocks/>
          </p:cNvCxnSpPr>
          <p:nvPr/>
        </p:nvCxnSpPr>
        <p:spPr>
          <a:xfrm>
            <a:off x="900000" y="0"/>
            <a:ext cx="0" cy="685800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7964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Date Placeholder 3">
            <a:extLst>
              <a:ext uri="{FF2B5EF4-FFF2-40B4-BE49-F238E27FC236}">
                <a16:creationId xmlns:a16="http://schemas.microsoft.com/office/drawing/2014/main" id="{909A0147-2421-4881-958A-681569CD7559}"/>
              </a:ext>
            </a:extLst>
          </p:cNvPr>
          <p:cNvSpPr>
            <a:spLocks noGrp="1"/>
          </p:cNvSpPr>
          <p:nvPr>
            <p:ph type="dt" sz="half" idx="2"/>
          </p:nvPr>
        </p:nvSpPr>
        <p:spPr>
          <a:xfrm rot="5400000">
            <a:off x="-936000" y="1378800"/>
            <a:ext cx="2772000" cy="900000"/>
          </a:xfrm>
          <a:prstGeom prst="rect">
            <a:avLst/>
          </a:prstGeom>
        </p:spPr>
        <p:txBody>
          <a:bodyPr lIns="0" tIns="72000" rIns="0" bIns="72000" anchor="ctr" anchorCtr="0"/>
          <a:lstStyle>
            <a:lvl1pPr algn="l">
              <a:defRPr sz="1000" cap="all" spc="200" baseline="0">
                <a:solidFill>
                  <a:schemeClr val="tx2"/>
                </a:solidFill>
                <a:latin typeface="+mn-lt"/>
                <a:ea typeface="Microsoft Sans Serif" panose="020B0604020202020204" pitchFamily="34" charset="0"/>
                <a:cs typeface="Microsoft Sans Serif" panose="020B0604020202020204" pitchFamily="34" charset="0"/>
              </a:defRPr>
            </a:lvl1pPr>
          </a:lstStyle>
          <a:p>
            <a:fld id="{325DF798-D264-4BC9-8824-70A25106E4C6}" type="datetime2">
              <a:rPr lang="en-US" smtClean="0"/>
              <a:pPr/>
              <a:t>Monday, October 18, 2021</a:t>
            </a:fld>
            <a:endParaRPr lang="en-US" dirty="0">
              <a:latin typeface="+mn-lt"/>
            </a:endParaRPr>
          </a:p>
        </p:txBody>
      </p:sp>
      <p:sp>
        <p:nvSpPr>
          <p:cNvPr id="11" name="Footer Placeholder 4">
            <a:extLst>
              <a:ext uri="{FF2B5EF4-FFF2-40B4-BE49-F238E27FC236}">
                <a16:creationId xmlns:a16="http://schemas.microsoft.com/office/drawing/2014/main" id="{514BF4BE-E699-4D5B-AD90-3918DA32EE78}"/>
              </a:ext>
            </a:extLst>
          </p:cNvPr>
          <p:cNvSpPr>
            <a:spLocks noGrp="1"/>
          </p:cNvSpPr>
          <p:nvPr>
            <p:ph type="ftr" sz="quarter" idx="3"/>
          </p:nvPr>
        </p:nvSpPr>
        <p:spPr>
          <a:xfrm rot="5400000">
            <a:off x="-810000" y="4240800"/>
            <a:ext cx="2520000" cy="900000"/>
          </a:xfrm>
          <a:prstGeom prst="rect">
            <a:avLst/>
          </a:prstGeom>
        </p:spPr>
        <p:txBody>
          <a:bodyPr lIns="0" tIns="72000" rIns="0" bIns="72000" anchor="ctr" anchorCtr="0"/>
          <a:lstStyle>
            <a:lvl1pPr algn="l">
              <a:defRPr sz="1000" cap="all" spc="200" baseline="0">
                <a:solidFill>
                  <a:schemeClr val="tx2"/>
                </a:solidFill>
                <a:latin typeface="+mn-lt"/>
                <a:ea typeface="Microsoft Sans Serif" panose="020B0604020202020204" pitchFamily="34" charset="0"/>
                <a:cs typeface="Microsoft Sans Serif" panose="020B0604020202020204" pitchFamily="34" charset="0"/>
              </a:defRPr>
            </a:lvl1pPr>
          </a:lstStyle>
          <a:p>
            <a:r>
              <a:rPr lang="en-US"/>
              <a:t>Sample Footer Text</a:t>
            </a:r>
            <a:endParaRPr lang="en-US" dirty="0">
              <a:latin typeface="+mn-lt"/>
            </a:endParaRPr>
          </a:p>
        </p:txBody>
      </p:sp>
      <p:sp>
        <p:nvSpPr>
          <p:cNvPr id="12" name="Slide Number Placeholder 5">
            <a:extLst>
              <a:ext uri="{FF2B5EF4-FFF2-40B4-BE49-F238E27FC236}">
                <a16:creationId xmlns:a16="http://schemas.microsoft.com/office/drawing/2014/main" id="{2849F009-8335-40E3-B8F6-E0C944D9FD09}"/>
              </a:ext>
            </a:extLst>
          </p:cNvPr>
          <p:cNvSpPr>
            <a:spLocks noGrp="1"/>
          </p:cNvSpPr>
          <p:nvPr>
            <p:ph type="sldNum" sz="quarter" idx="4"/>
          </p:nvPr>
        </p:nvSpPr>
        <p:spPr>
          <a:xfrm>
            <a:off x="0" y="5958000"/>
            <a:ext cx="900000" cy="900000"/>
          </a:xfrm>
          <a:prstGeom prst="rect">
            <a:avLst/>
          </a:prstGeom>
        </p:spPr>
        <p:txBody>
          <a:bodyPr lIns="0" tIns="0" rIns="0" bIns="0" anchor="ctr" anchorCtr="0"/>
          <a:lstStyle>
            <a:lvl1pPr algn="ctr">
              <a:defRPr sz="3600" b="0">
                <a:ln w="6350">
                  <a:solidFill>
                    <a:schemeClr val="tx2">
                      <a:alpha val="80000"/>
                    </a:schemeClr>
                  </a:solidFill>
                </a:ln>
                <a:noFill/>
                <a:latin typeface="+mn-lt"/>
                <a:ea typeface="Microsoft Sans Serif" panose="020B0604020202020204" pitchFamily="34" charset="0"/>
                <a:cs typeface="Microsoft Sans Serif" panose="020B0604020202020204" pitchFamily="34" charset="0"/>
              </a:defRPr>
            </a:lvl1pPr>
          </a:lstStyle>
          <a:p>
            <a:fld id="{63F9D384-533B-4C4E-B660-F861AA07D173}" type="slidenum">
              <a:rPr lang="en-US" smtClean="0"/>
              <a:pPr/>
              <a:t>‹#›</a:t>
            </a:fld>
            <a:endParaRPr lang="en-US" dirty="0">
              <a:latin typeface="+mn-lt"/>
            </a:endParaRPr>
          </a:p>
        </p:txBody>
      </p:sp>
      <p:cxnSp>
        <p:nvCxnSpPr>
          <p:cNvPr id="9" name="Straight Connector 8">
            <a:extLst>
              <a:ext uri="{FF2B5EF4-FFF2-40B4-BE49-F238E27FC236}">
                <a16:creationId xmlns:a16="http://schemas.microsoft.com/office/drawing/2014/main" id="{01AA0935-460F-4638-9E37-D59F2DEC0AC4}"/>
              </a:ext>
            </a:extLst>
          </p:cNvPr>
          <p:cNvCxnSpPr>
            <a:cxnSpLocks/>
          </p:cNvCxnSpPr>
          <p:nvPr/>
        </p:nvCxnSpPr>
        <p:spPr>
          <a:xfrm>
            <a:off x="900000" y="0"/>
            <a:ext cx="0" cy="685800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321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0A843-22A2-45CD-8189-8D0947C0466B}"/>
              </a:ext>
            </a:extLst>
          </p:cNvPr>
          <p:cNvSpPr>
            <a:spLocks noGrp="1"/>
          </p:cNvSpPr>
          <p:nvPr>
            <p:ph type="title"/>
          </p:nvPr>
        </p:nvSpPr>
        <p:spPr>
          <a:xfrm>
            <a:off x="442915" y="383270"/>
            <a:ext cx="3457573" cy="1373076"/>
          </a:xfrm>
        </p:spPr>
        <p:txBody>
          <a:bodyPr anchor="t" anchorCtr="0">
            <a:normAutofit/>
          </a:bodyPr>
          <a:lstStyle>
            <a:lvl1pPr>
              <a:lnSpc>
                <a:spcPct val="100000"/>
              </a:lnSpc>
              <a:defRPr sz="2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6AAAB4C-B3C9-4E63-8A1B-082C0F49215B}"/>
              </a:ext>
            </a:extLst>
          </p:cNvPr>
          <p:cNvSpPr>
            <a:spLocks noGrp="1"/>
          </p:cNvSpPr>
          <p:nvPr>
            <p:ph idx="1"/>
          </p:nvPr>
        </p:nvSpPr>
        <p:spPr>
          <a:xfrm>
            <a:off x="4367213" y="349369"/>
            <a:ext cx="7345362" cy="5167187"/>
          </a:xfrm>
        </p:spPr>
        <p:txBody>
          <a:bodyPr/>
          <a:lstStyle>
            <a:lvl1pPr>
              <a:lnSpc>
                <a:spcPct val="112000"/>
              </a:lnSpc>
              <a:defRPr sz="3200">
                <a:solidFill>
                  <a:schemeClr val="tx2">
                    <a:alpha val="77000"/>
                  </a:schemeClr>
                </a:solidFill>
              </a:defRPr>
            </a:lvl1pPr>
            <a:lvl2pPr>
              <a:lnSpc>
                <a:spcPct val="112000"/>
              </a:lnSpc>
              <a:defRPr sz="3200">
                <a:solidFill>
                  <a:schemeClr val="tx2">
                    <a:alpha val="77000"/>
                  </a:schemeClr>
                </a:solidFill>
              </a:defRPr>
            </a:lvl2pPr>
            <a:lvl3pPr>
              <a:lnSpc>
                <a:spcPct val="120000"/>
              </a:lnSpc>
              <a:defRPr sz="2000">
                <a:solidFill>
                  <a:schemeClr val="tx2">
                    <a:alpha val="77000"/>
                  </a:schemeClr>
                </a:solidFill>
              </a:defRPr>
            </a:lvl3pPr>
            <a:lvl4pPr>
              <a:lnSpc>
                <a:spcPct val="120000"/>
              </a:lnSpc>
              <a:defRPr sz="2000">
                <a:solidFill>
                  <a:schemeClr val="tx2">
                    <a:alpha val="77000"/>
                  </a:schemeClr>
                </a:solidFill>
              </a:defRPr>
            </a:lvl4pPr>
            <a:lvl5pPr>
              <a:lnSpc>
                <a:spcPct val="120000"/>
              </a:lnSpc>
              <a:defRPr sz="1600">
                <a:solidFill>
                  <a:schemeClr val="tx2">
                    <a:alpha val="77000"/>
                  </a:schemeClr>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85EDF08E-8814-4AB5-9EEC-0052256A7047}"/>
              </a:ext>
            </a:extLst>
          </p:cNvPr>
          <p:cNvSpPr>
            <a:spLocks noGrp="1"/>
          </p:cNvSpPr>
          <p:nvPr>
            <p:ph type="body" sz="half" idx="2"/>
          </p:nvPr>
        </p:nvSpPr>
        <p:spPr>
          <a:xfrm>
            <a:off x="442915" y="2264229"/>
            <a:ext cx="3457573" cy="3171372"/>
          </a:xfrm>
        </p:spPr>
        <p:txBody>
          <a:bodyPr>
            <a:normAutofit/>
          </a:bodyPr>
          <a:lstStyle>
            <a:lvl1pPr marL="0" indent="0">
              <a:buNone/>
              <a:defRPr sz="1600">
                <a:solidFill>
                  <a:schemeClr val="tx2">
                    <a:alpha val="77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7" name="Date Placeholder 3">
            <a:extLst>
              <a:ext uri="{FF2B5EF4-FFF2-40B4-BE49-F238E27FC236}">
                <a16:creationId xmlns:a16="http://schemas.microsoft.com/office/drawing/2014/main" id="{65940B35-2B52-4835-9F7F-6AB86A1212B1}"/>
              </a:ext>
            </a:extLst>
          </p:cNvPr>
          <p:cNvSpPr>
            <a:spLocks noGrp="1"/>
          </p:cNvSpPr>
          <p:nvPr>
            <p:ph type="dt" sz="half" idx="10"/>
          </p:nvPr>
        </p:nvSpPr>
        <p:spPr>
          <a:xfrm>
            <a:off x="442914" y="5957999"/>
            <a:ext cx="3457574" cy="900000"/>
          </a:xfrm>
          <a:prstGeom prst="rect">
            <a:avLst/>
          </a:prstGeom>
        </p:spPr>
        <p:txBody>
          <a:bodyPr/>
          <a:lstStyle>
            <a:lvl1pPr>
              <a:defRPr>
                <a:solidFill>
                  <a:schemeClr val="tx2"/>
                </a:solidFill>
              </a:defRPr>
            </a:lvl1pPr>
          </a:lstStyle>
          <a:p>
            <a:fld id="{29ACAD25-C1CF-4F11-8692-066E6505443C}" type="datetime2">
              <a:rPr lang="en-US" smtClean="0"/>
              <a:t>Monday, October 18, 2021</a:t>
            </a:fld>
            <a:endParaRPr lang="en-US" dirty="0"/>
          </a:p>
        </p:txBody>
      </p:sp>
      <p:sp>
        <p:nvSpPr>
          <p:cNvPr id="18" name="Footer Placeholder 4">
            <a:extLst>
              <a:ext uri="{FF2B5EF4-FFF2-40B4-BE49-F238E27FC236}">
                <a16:creationId xmlns:a16="http://schemas.microsoft.com/office/drawing/2014/main" id="{0BAE5D7E-7CFE-48B9-836B-640E4E881CFE}"/>
              </a:ext>
            </a:extLst>
          </p:cNvPr>
          <p:cNvSpPr>
            <a:spLocks noGrp="1"/>
          </p:cNvSpPr>
          <p:nvPr>
            <p:ph type="ftr" sz="quarter" idx="11"/>
          </p:nvPr>
        </p:nvSpPr>
        <p:spPr>
          <a:xfrm>
            <a:off x="4367213" y="5957999"/>
            <a:ext cx="5400675" cy="900000"/>
          </a:xfrm>
          <a:prstGeom prst="rect">
            <a:avLst/>
          </a:prstGeom>
        </p:spPr>
        <p:txBody>
          <a:bodyPr/>
          <a:lstStyle>
            <a:lvl1pPr>
              <a:defRPr>
                <a:solidFill>
                  <a:schemeClr val="tx2"/>
                </a:solidFill>
              </a:defRPr>
            </a:lvl1pPr>
          </a:lstStyle>
          <a:p>
            <a:r>
              <a:rPr lang="en-US"/>
              <a:t>Sample Footer Text</a:t>
            </a:r>
            <a:endParaRPr lang="en-US" dirty="0"/>
          </a:p>
        </p:txBody>
      </p:sp>
      <p:sp>
        <p:nvSpPr>
          <p:cNvPr id="19" name="Slide Number Placeholder 5">
            <a:extLst>
              <a:ext uri="{FF2B5EF4-FFF2-40B4-BE49-F238E27FC236}">
                <a16:creationId xmlns:a16="http://schemas.microsoft.com/office/drawing/2014/main" id="{507FA91D-E0EF-4D4B-9E56-5E0033042E01}"/>
              </a:ext>
            </a:extLst>
          </p:cNvPr>
          <p:cNvSpPr>
            <a:spLocks noGrp="1"/>
          </p:cNvSpPr>
          <p:nvPr>
            <p:ph type="sldNum" sz="quarter" idx="12"/>
          </p:nvPr>
        </p:nvSpPr>
        <p:spPr>
          <a:xfrm>
            <a:off x="10236200" y="5957999"/>
            <a:ext cx="1476375" cy="900000"/>
          </a:xfrm>
          <a:prstGeom prst="rect">
            <a:avLst/>
          </a:prstGeom>
        </p:spPr>
        <p:txBody>
          <a:bodyPr tIns="72000" bIns="72000"/>
          <a:lstStyle>
            <a:lvl1pPr algn="r">
              <a:defRPr sz="3600" b="0">
                <a:ln w="6350">
                  <a:solidFill>
                    <a:schemeClr val="tx2">
                      <a:alpha val="80000"/>
                    </a:schemeClr>
                  </a:solidFill>
                </a:ln>
                <a:noFill/>
              </a:defRPr>
            </a:lvl1pPr>
          </a:lstStyle>
          <a:p>
            <a:fld id="{63F9D384-533B-4C4E-B660-F861AA07D173}" type="slidenum">
              <a:rPr lang="en-US" smtClean="0"/>
              <a:pPr/>
              <a:t>‹#›</a:t>
            </a:fld>
            <a:endParaRPr lang="en-US" dirty="0"/>
          </a:p>
        </p:txBody>
      </p:sp>
      <p:cxnSp>
        <p:nvCxnSpPr>
          <p:cNvPr id="20" name="Straight Connector 19">
            <a:extLst>
              <a:ext uri="{FF2B5EF4-FFF2-40B4-BE49-F238E27FC236}">
                <a16:creationId xmlns:a16="http://schemas.microsoft.com/office/drawing/2014/main" id="{E703507D-4779-4D32-85CB-0A8040B6E552}"/>
              </a:ext>
            </a:extLst>
          </p:cNvPr>
          <p:cNvCxnSpPr>
            <a:cxnSpLocks/>
          </p:cNvCxnSpPr>
          <p:nvPr/>
        </p:nvCxnSpPr>
        <p:spPr>
          <a:xfrm>
            <a:off x="0" y="5958000"/>
            <a:ext cx="121932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6340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869B5-6EAD-4108-B9E2-9CABAB9DE89D}"/>
              </a:ext>
            </a:extLst>
          </p:cNvPr>
          <p:cNvSpPr>
            <a:spLocks noGrp="1"/>
          </p:cNvSpPr>
          <p:nvPr>
            <p:ph type="title"/>
          </p:nvPr>
        </p:nvSpPr>
        <p:spPr>
          <a:xfrm>
            <a:off x="1335088" y="441324"/>
            <a:ext cx="3932237" cy="952047"/>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C275599E-B10D-4308-A5CB-CC7D487B495D}"/>
              </a:ext>
            </a:extLst>
          </p:cNvPr>
          <p:cNvSpPr>
            <a:spLocks noGrp="1"/>
          </p:cNvSpPr>
          <p:nvPr>
            <p:ph type="pic" idx="1"/>
          </p:nvPr>
        </p:nvSpPr>
        <p:spPr>
          <a:xfrm>
            <a:off x="5678488" y="441324"/>
            <a:ext cx="6078083" cy="5508626"/>
          </a:xfrm>
        </p:spPr>
        <p:txBody>
          <a:bodyPr/>
          <a:lstStyle>
            <a:lvl1pPr marL="0" indent="0">
              <a:buNone/>
              <a:defRPr sz="3200">
                <a:solidFill>
                  <a:schemeClr val="tx2">
                    <a:alpha val="77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06034C18-5042-469D-BCF7-26AD9FDCCC1B}"/>
              </a:ext>
            </a:extLst>
          </p:cNvPr>
          <p:cNvSpPr>
            <a:spLocks noGrp="1"/>
          </p:cNvSpPr>
          <p:nvPr>
            <p:ph type="body" sz="half" idx="2"/>
          </p:nvPr>
        </p:nvSpPr>
        <p:spPr>
          <a:xfrm>
            <a:off x="1335088" y="1778000"/>
            <a:ext cx="3932237" cy="4171950"/>
          </a:xfrm>
        </p:spPr>
        <p:txBody>
          <a:bodyPr/>
          <a:lstStyle>
            <a:lvl1pPr marL="0" indent="0">
              <a:buNone/>
              <a:defRPr sz="1600">
                <a:solidFill>
                  <a:schemeClr val="tx2">
                    <a:alpha val="77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a:extLst>
              <a:ext uri="{FF2B5EF4-FFF2-40B4-BE49-F238E27FC236}">
                <a16:creationId xmlns:a16="http://schemas.microsoft.com/office/drawing/2014/main" id="{9FB01925-1670-4C63-8B44-2B14B7BE9D24}"/>
              </a:ext>
            </a:extLst>
          </p:cNvPr>
          <p:cNvSpPr>
            <a:spLocks noGrp="1"/>
          </p:cNvSpPr>
          <p:nvPr>
            <p:ph type="dt" sz="half" idx="10"/>
          </p:nvPr>
        </p:nvSpPr>
        <p:spPr>
          <a:xfrm rot="5400000">
            <a:off x="-935887" y="1377212"/>
            <a:ext cx="2771775" cy="900000"/>
          </a:xfrm>
          <a:prstGeom prst="rect">
            <a:avLst/>
          </a:prstGeom>
        </p:spPr>
        <p:txBody>
          <a:bodyPr/>
          <a:lstStyle>
            <a:lvl1pPr>
              <a:defRPr>
                <a:solidFill>
                  <a:schemeClr val="tx2"/>
                </a:solidFill>
              </a:defRPr>
            </a:lvl1pPr>
          </a:lstStyle>
          <a:p>
            <a:fld id="{91688A1C-01B8-42B6-BBF1-2BCF5E311248}" type="datetime2">
              <a:rPr lang="en-US" smtClean="0"/>
              <a:t>Monday, October 18, 2021</a:t>
            </a:fld>
            <a:endParaRPr lang="en-US" dirty="0"/>
          </a:p>
        </p:txBody>
      </p:sp>
      <p:sp>
        <p:nvSpPr>
          <p:cNvPr id="13" name="Footer Placeholder 4">
            <a:extLst>
              <a:ext uri="{FF2B5EF4-FFF2-40B4-BE49-F238E27FC236}">
                <a16:creationId xmlns:a16="http://schemas.microsoft.com/office/drawing/2014/main" id="{5CE1A673-960F-4A50-AE54-70AE0DA3B7C7}"/>
              </a:ext>
            </a:extLst>
          </p:cNvPr>
          <p:cNvSpPr>
            <a:spLocks noGrp="1"/>
          </p:cNvSpPr>
          <p:nvPr>
            <p:ph type="ftr" sz="quarter" idx="11"/>
          </p:nvPr>
        </p:nvSpPr>
        <p:spPr>
          <a:xfrm rot="5400000">
            <a:off x="-810475" y="4239475"/>
            <a:ext cx="2520950" cy="900000"/>
          </a:xfrm>
          <a:prstGeom prst="rect">
            <a:avLst/>
          </a:prstGeom>
        </p:spPr>
        <p:txBody>
          <a:bodyPr/>
          <a:lstStyle>
            <a:lvl1pPr>
              <a:defRPr>
                <a:solidFill>
                  <a:schemeClr val="tx2"/>
                </a:solidFill>
              </a:defRPr>
            </a:lvl1pPr>
          </a:lstStyle>
          <a:p>
            <a:r>
              <a:rPr lang="en-US"/>
              <a:t>Sample Footer Text</a:t>
            </a:r>
            <a:endParaRPr lang="en-US" dirty="0"/>
          </a:p>
        </p:txBody>
      </p:sp>
      <p:sp>
        <p:nvSpPr>
          <p:cNvPr id="14" name="Slide Number Placeholder 5">
            <a:extLst>
              <a:ext uri="{FF2B5EF4-FFF2-40B4-BE49-F238E27FC236}">
                <a16:creationId xmlns:a16="http://schemas.microsoft.com/office/drawing/2014/main" id="{9DEF9E6C-740A-4B36-BA9F-32AF986EDA8D}"/>
              </a:ext>
            </a:extLst>
          </p:cNvPr>
          <p:cNvSpPr>
            <a:spLocks noGrp="1"/>
          </p:cNvSpPr>
          <p:nvPr>
            <p:ph type="sldNum" sz="quarter" idx="12"/>
          </p:nvPr>
        </p:nvSpPr>
        <p:spPr>
          <a:xfrm>
            <a:off x="0" y="5949950"/>
            <a:ext cx="900000" cy="900000"/>
          </a:xfrm>
          <a:prstGeom prst="rect">
            <a:avLst/>
          </a:prstGeom>
        </p:spPr>
        <p:txBody>
          <a:bodyPr lIns="72000" rIns="72000">
            <a:normAutofit/>
          </a:bodyPr>
          <a:lstStyle>
            <a:lvl1pPr algn="ctr">
              <a:defRPr sz="3600" b="0">
                <a:ln w="6350">
                  <a:solidFill>
                    <a:schemeClr val="tx2"/>
                  </a:solidFill>
                </a:ln>
                <a:noFill/>
              </a:defRPr>
            </a:lvl1pPr>
          </a:lstStyle>
          <a:p>
            <a:fld id="{63F9D384-533B-4C4E-B660-F861AA07D173}" type="slidenum">
              <a:rPr lang="en-US" smtClean="0"/>
              <a:pPr/>
              <a:t>‹#›</a:t>
            </a:fld>
            <a:endParaRPr lang="en-US" dirty="0"/>
          </a:p>
        </p:txBody>
      </p:sp>
      <p:cxnSp>
        <p:nvCxnSpPr>
          <p:cNvPr id="15" name="Straight Connector 14">
            <a:extLst>
              <a:ext uri="{FF2B5EF4-FFF2-40B4-BE49-F238E27FC236}">
                <a16:creationId xmlns:a16="http://schemas.microsoft.com/office/drawing/2014/main" id="{0D31C920-29CA-4744-9814-A4FCF4554907}"/>
              </a:ext>
            </a:extLst>
          </p:cNvPr>
          <p:cNvCxnSpPr>
            <a:cxnSpLocks/>
          </p:cNvCxnSpPr>
          <p:nvPr/>
        </p:nvCxnSpPr>
        <p:spPr>
          <a:xfrm>
            <a:off x="900000" y="0"/>
            <a:ext cx="0" cy="685800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5112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086052-6759-46BD-9531-D65FD95519FE}"/>
              </a:ext>
            </a:extLst>
          </p:cNvPr>
          <p:cNvSpPr>
            <a:spLocks noGrp="1"/>
          </p:cNvSpPr>
          <p:nvPr>
            <p:ph type="title"/>
          </p:nvPr>
        </p:nvSpPr>
        <p:spPr>
          <a:xfrm>
            <a:off x="1342800" y="327600"/>
            <a:ext cx="10407600" cy="1141200"/>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4E3C3A5-7533-48B0-9C15-F01656766E96}"/>
              </a:ext>
            </a:extLst>
          </p:cNvPr>
          <p:cNvSpPr>
            <a:spLocks noGrp="1"/>
          </p:cNvSpPr>
          <p:nvPr>
            <p:ph type="body" idx="1"/>
          </p:nvPr>
        </p:nvSpPr>
        <p:spPr>
          <a:xfrm>
            <a:off x="1342800" y="2059199"/>
            <a:ext cx="10407600" cy="43560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7135256E-21FA-473A-8EAF-34CE9AD37240}"/>
              </a:ext>
            </a:extLst>
          </p:cNvPr>
          <p:cNvSpPr>
            <a:spLocks noGrp="1"/>
          </p:cNvSpPr>
          <p:nvPr>
            <p:ph type="dt" sz="half" idx="2"/>
          </p:nvPr>
        </p:nvSpPr>
        <p:spPr>
          <a:xfrm rot="5400000">
            <a:off x="-936000" y="1378800"/>
            <a:ext cx="2772000" cy="900000"/>
          </a:xfrm>
          <a:prstGeom prst="rect">
            <a:avLst/>
          </a:prstGeom>
        </p:spPr>
        <p:txBody>
          <a:bodyPr lIns="0" tIns="72000" rIns="0" bIns="72000" anchor="ctr" anchorCtr="0"/>
          <a:lstStyle>
            <a:lvl1pPr algn="l">
              <a:defRPr sz="1000" cap="all" spc="200" baseline="0">
                <a:solidFill>
                  <a:schemeClr val="tx2"/>
                </a:solidFill>
                <a:latin typeface="+mn-lt"/>
                <a:ea typeface="Microsoft Sans Serif" panose="020B0604020202020204" pitchFamily="34" charset="0"/>
                <a:cs typeface="Microsoft Sans Serif" panose="020B0604020202020204" pitchFamily="34" charset="0"/>
              </a:defRPr>
            </a:lvl1pPr>
          </a:lstStyle>
          <a:p>
            <a:fld id="{6C03BBDD-218C-4B2A-98A0-F5F369754705}" type="datetime2">
              <a:rPr lang="en-US" smtClean="0"/>
              <a:pPr/>
              <a:t>Monday, October 18, 2021</a:t>
            </a:fld>
            <a:endParaRPr lang="en-US" dirty="0">
              <a:latin typeface="+mn-lt"/>
            </a:endParaRPr>
          </a:p>
        </p:txBody>
      </p:sp>
      <p:sp>
        <p:nvSpPr>
          <p:cNvPr id="8" name="Footer Placeholder 4">
            <a:extLst>
              <a:ext uri="{FF2B5EF4-FFF2-40B4-BE49-F238E27FC236}">
                <a16:creationId xmlns:a16="http://schemas.microsoft.com/office/drawing/2014/main" id="{88A99857-D06D-4AFF-8777-07EF0A15F662}"/>
              </a:ext>
            </a:extLst>
          </p:cNvPr>
          <p:cNvSpPr>
            <a:spLocks noGrp="1"/>
          </p:cNvSpPr>
          <p:nvPr>
            <p:ph type="ftr" sz="quarter" idx="3"/>
          </p:nvPr>
        </p:nvSpPr>
        <p:spPr>
          <a:xfrm rot="5400000">
            <a:off x="-810000" y="4240800"/>
            <a:ext cx="2520000" cy="900000"/>
          </a:xfrm>
          <a:prstGeom prst="rect">
            <a:avLst/>
          </a:prstGeom>
        </p:spPr>
        <p:txBody>
          <a:bodyPr lIns="0" tIns="72000" rIns="0" bIns="72000" anchor="ctr" anchorCtr="0"/>
          <a:lstStyle>
            <a:lvl1pPr algn="l">
              <a:defRPr sz="1000" cap="all" spc="200" baseline="0">
                <a:solidFill>
                  <a:schemeClr val="tx2"/>
                </a:solidFill>
                <a:latin typeface="+mn-lt"/>
                <a:ea typeface="Microsoft Sans Serif" panose="020B0604020202020204" pitchFamily="34" charset="0"/>
                <a:cs typeface="Microsoft Sans Serif" panose="020B0604020202020204" pitchFamily="34" charset="0"/>
              </a:defRPr>
            </a:lvl1pPr>
          </a:lstStyle>
          <a:p>
            <a:r>
              <a:rPr lang="en-US"/>
              <a:t>Sample Footer Text</a:t>
            </a:r>
            <a:endParaRPr lang="en-US" dirty="0">
              <a:latin typeface="+mn-lt"/>
            </a:endParaRPr>
          </a:p>
        </p:txBody>
      </p:sp>
      <p:sp>
        <p:nvSpPr>
          <p:cNvPr id="9" name="Slide Number Placeholder 5">
            <a:extLst>
              <a:ext uri="{FF2B5EF4-FFF2-40B4-BE49-F238E27FC236}">
                <a16:creationId xmlns:a16="http://schemas.microsoft.com/office/drawing/2014/main" id="{9172703B-0DDF-46CE-AC34-6233579943D0}"/>
              </a:ext>
            </a:extLst>
          </p:cNvPr>
          <p:cNvSpPr>
            <a:spLocks noGrp="1"/>
          </p:cNvSpPr>
          <p:nvPr>
            <p:ph type="sldNum" sz="quarter" idx="4"/>
          </p:nvPr>
        </p:nvSpPr>
        <p:spPr>
          <a:xfrm>
            <a:off x="0" y="5958000"/>
            <a:ext cx="900000" cy="900000"/>
          </a:xfrm>
          <a:prstGeom prst="rect">
            <a:avLst/>
          </a:prstGeom>
        </p:spPr>
        <p:txBody>
          <a:bodyPr lIns="0" tIns="0" rIns="0" bIns="0" anchor="ctr" anchorCtr="0"/>
          <a:lstStyle>
            <a:lvl1pPr algn="ctr">
              <a:defRPr sz="3600" b="0">
                <a:ln w="6350">
                  <a:solidFill>
                    <a:schemeClr val="tx2">
                      <a:alpha val="80000"/>
                    </a:schemeClr>
                  </a:solidFill>
                </a:ln>
                <a:noFill/>
                <a:latin typeface="+mn-lt"/>
                <a:ea typeface="Microsoft Sans Serif" panose="020B0604020202020204" pitchFamily="34" charset="0"/>
                <a:cs typeface="Microsoft Sans Serif" panose="020B0604020202020204" pitchFamily="34" charset="0"/>
              </a:defRPr>
            </a:lvl1pPr>
          </a:lstStyle>
          <a:p>
            <a:fld id="{63F9D384-533B-4C4E-B660-F861AA07D173}" type="slidenum">
              <a:rPr lang="en-US" smtClean="0"/>
              <a:pPr/>
              <a:t>‹#›</a:t>
            </a:fld>
            <a:endParaRPr lang="en-US" dirty="0">
              <a:latin typeface="+mn-lt"/>
            </a:endParaRPr>
          </a:p>
        </p:txBody>
      </p:sp>
    </p:spTree>
    <p:extLst>
      <p:ext uri="{BB962C8B-B14F-4D97-AF65-F5344CB8AC3E}">
        <p14:creationId xmlns:p14="http://schemas.microsoft.com/office/powerpoint/2010/main" val="3984858332"/>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hf sldNum="0" hdr="0" ftr="0" dt="0"/>
  <p:txStyles>
    <p:titleStyle>
      <a:lvl1pPr algn="l" defTabSz="914400" rtl="0" eaLnBrk="1" latinLnBrk="0" hangingPunct="1">
        <a:lnSpc>
          <a:spcPct val="100000"/>
        </a:lnSpc>
        <a:spcBef>
          <a:spcPct val="0"/>
        </a:spcBef>
        <a:buNone/>
        <a:defRPr sz="4800" kern="1200">
          <a:solidFill>
            <a:schemeClr val="tx2"/>
          </a:solidFill>
          <a:latin typeface="+mj-lt"/>
          <a:ea typeface="Microsoft Sans Serif" panose="020B0604020202020204" pitchFamily="34" charset="0"/>
          <a:cs typeface="Microsoft Sans Serif" panose="020B0604020202020204" pitchFamily="34" charset="0"/>
        </a:defRPr>
      </a:lvl1pPr>
    </p:titleStyle>
    <p:bodyStyle>
      <a:lvl1pPr marL="360000" indent="-360000" algn="l" defTabSz="914400" rtl="0" eaLnBrk="1" latinLnBrk="0" hangingPunct="1">
        <a:lnSpc>
          <a:spcPct val="120000"/>
        </a:lnSpc>
        <a:spcBef>
          <a:spcPts val="800"/>
        </a:spcBef>
        <a:buSzPct val="70000"/>
        <a:buFont typeface="Wingdings 2" panose="05020102010507070707" pitchFamily="18" charset="2"/>
        <a:buChar char="à"/>
        <a:defRPr sz="2000" kern="1200">
          <a:solidFill>
            <a:schemeClr val="tx2">
              <a:alpha val="77000"/>
            </a:schemeClr>
          </a:solidFill>
          <a:latin typeface="+mn-lt"/>
          <a:ea typeface="Microsoft Sans Serif" panose="020B0604020202020204" pitchFamily="34" charset="0"/>
          <a:cs typeface="Microsoft Sans Serif" panose="020B0604020202020204" pitchFamily="34" charset="0"/>
        </a:defRPr>
      </a:lvl1pPr>
      <a:lvl2pPr marL="720000" indent="-360000" algn="l" defTabSz="914400" rtl="0" eaLnBrk="1" latinLnBrk="0" hangingPunct="1">
        <a:lnSpc>
          <a:spcPct val="120000"/>
        </a:lnSpc>
        <a:spcBef>
          <a:spcPts val="800"/>
        </a:spcBef>
        <a:buSzPct val="70000"/>
        <a:buFont typeface="Wingdings 2" panose="05020102010507070707" pitchFamily="18" charset="2"/>
        <a:buChar char="à"/>
        <a:defRPr sz="2000" kern="1200">
          <a:solidFill>
            <a:schemeClr val="tx2">
              <a:alpha val="77000"/>
            </a:schemeClr>
          </a:solidFill>
          <a:latin typeface="+mn-lt"/>
          <a:ea typeface="Microsoft Sans Serif" panose="020B0604020202020204" pitchFamily="34" charset="0"/>
          <a:cs typeface="Microsoft Sans Serif" panose="020B0604020202020204" pitchFamily="34" charset="0"/>
        </a:defRPr>
      </a:lvl2pPr>
      <a:lvl3pPr marL="1143000" indent="-288000" algn="l" defTabSz="914400" rtl="0" eaLnBrk="1" latinLnBrk="0" hangingPunct="1">
        <a:lnSpc>
          <a:spcPct val="120000"/>
        </a:lnSpc>
        <a:spcBef>
          <a:spcPts val="800"/>
        </a:spcBef>
        <a:buSzPct val="70000"/>
        <a:buFont typeface="Wingdings 2" panose="05020102010507070707" pitchFamily="18" charset="2"/>
        <a:buChar char="à"/>
        <a:defRPr sz="1600" kern="1200">
          <a:solidFill>
            <a:schemeClr val="tx2">
              <a:alpha val="77000"/>
            </a:schemeClr>
          </a:solidFill>
          <a:latin typeface="+mn-lt"/>
          <a:ea typeface="Microsoft Sans Serif" panose="020B0604020202020204" pitchFamily="34" charset="0"/>
          <a:cs typeface="Microsoft Sans Serif" panose="020B0604020202020204" pitchFamily="34" charset="0"/>
        </a:defRPr>
      </a:lvl3pPr>
      <a:lvl4pPr marL="1600200" indent="-288000" algn="l" defTabSz="914400" rtl="0" eaLnBrk="1" latinLnBrk="0" hangingPunct="1">
        <a:lnSpc>
          <a:spcPct val="120000"/>
        </a:lnSpc>
        <a:spcBef>
          <a:spcPts val="800"/>
        </a:spcBef>
        <a:buSzPct val="70000"/>
        <a:buFont typeface="Wingdings 2" panose="05020102010507070707" pitchFamily="18" charset="2"/>
        <a:buChar char="à"/>
        <a:defRPr sz="1600" kern="1200">
          <a:solidFill>
            <a:schemeClr val="tx2">
              <a:alpha val="77000"/>
            </a:schemeClr>
          </a:solidFill>
          <a:latin typeface="+mn-lt"/>
          <a:ea typeface="Microsoft Sans Serif" panose="020B0604020202020204" pitchFamily="34" charset="0"/>
          <a:cs typeface="Microsoft Sans Serif" panose="020B0604020202020204" pitchFamily="34" charset="0"/>
        </a:defRPr>
      </a:lvl4pPr>
      <a:lvl5pPr marL="2057400" indent="-288000" algn="l" defTabSz="914400" rtl="0" eaLnBrk="1" latinLnBrk="0" hangingPunct="1">
        <a:lnSpc>
          <a:spcPct val="120000"/>
        </a:lnSpc>
        <a:spcBef>
          <a:spcPts val="800"/>
        </a:spcBef>
        <a:buSzPct val="70000"/>
        <a:buFont typeface="Wingdings 2" panose="05020102010507070707" pitchFamily="18" charset="2"/>
        <a:buChar char="à"/>
        <a:defRPr sz="1600" kern="1200">
          <a:solidFill>
            <a:schemeClr val="tx2">
              <a:alpha val="77000"/>
            </a:schemeClr>
          </a:solidFill>
          <a:latin typeface="+mn-lt"/>
          <a:ea typeface="Microsoft Sans Serif" panose="020B0604020202020204" pitchFamily="34" charset="0"/>
          <a:cs typeface="Microsoft Sans Serif"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10/18/21</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2228485"/>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3.jpeg"/></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3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45.png"/></Relationships>
</file>

<file path=ppt/slides/_rels/slide4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50.png"/></Relationships>
</file>

<file path=ppt/slides/_rels/slide5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137" name="Straight Connector 136">
            <a:extLst>
              <a:ext uri="{FF2B5EF4-FFF2-40B4-BE49-F238E27FC236}">
                <a16:creationId xmlns:a16="http://schemas.microsoft.com/office/drawing/2014/main" id="{5506D940-CD1A-46A6-8495-AD6F6CF8B1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958000"/>
            <a:ext cx="121932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useBgFill="1">
        <p:nvSpPr>
          <p:cNvPr id="139" name="Rectangle 138">
            <a:extLst>
              <a:ext uri="{FF2B5EF4-FFF2-40B4-BE49-F238E27FC236}">
                <a16:creationId xmlns:a16="http://schemas.microsoft.com/office/drawing/2014/main" id="{2C0E59EF-F8DF-488B-B09D-66E4CF18AF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B13D8F-C58D-4E00-9634-31F3FACA3E99}"/>
              </a:ext>
            </a:extLst>
          </p:cNvPr>
          <p:cNvSpPr>
            <a:spLocks noGrp="1"/>
          </p:cNvSpPr>
          <p:nvPr>
            <p:ph type="title"/>
          </p:nvPr>
        </p:nvSpPr>
        <p:spPr>
          <a:xfrm>
            <a:off x="466726" y="4738946"/>
            <a:ext cx="11187209" cy="1036596"/>
          </a:xfrm>
        </p:spPr>
        <p:txBody>
          <a:bodyPr vert="horz" wrap="square" lIns="0" tIns="0" rIns="0" bIns="0" rtlCol="0" anchor="b" anchorCtr="0">
            <a:normAutofit/>
          </a:bodyPr>
          <a:lstStyle/>
          <a:p>
            <a:r>
              <a:rPr lang="en-US" sz="6000" dirty="0"/>
              <a:t>Trauma as Exclusion</a:t>
            </a:r>
            <a:r>
              <a:rPr lang="en-US" dirty="0"/>
              <a:t>: </a:t>
            </a:r>
            <a:r>
              <a:rPr lang="en-US" sz="2200" dirty="0"/>
              <a:t>Trauma as Inclusion </a:t>
            </a:r>
          </a:p>
        </p:txBody>
      </p:sp>
      <p:pic>
        <p:nvPicPr>
          <p:cNvPr id="4100" name="Picture 4" descr="Trump Demands Border Wall in the Face of Evidence Documenting Harms to  Migrants, Border Communities, and the Environment (The Torch) - National  Immigration Law Center">
            <a:extLst>
              <a:ext uri="{FF2B5EF4-FFF2-40B4-BE49-F238E27FC236}">
                <a16:creationId xmlns:a16="http://schemas.microsoft.com/office/drawing/2014/main" id="{1EDD463A-FD72-4D3C-871B-1503477034F0}"/>
              </a:ext>
            </a:extLst>
          </p:cNvPr>
          <p:cNvPicPr>
            <a:picLocks noGrp="1" noChangeAspect="1" noChangeArrowheads="1"/>
          </p:cNvPicPr>
          <p:nvPr>
            <p:ph idx="1"/>
          </p:nvPr>
        </p:nvPicPr>
        <p:blipFill>
          <a:blip r:embed="rId2">
            <a:extLst>
              <a:ext uri="{28A0092B-C50C-407E-A947-70E740481C1C}">
                <a14:useLocalDpi xmlns:a14="http://schemas.microsoft.com/office/drawing/2010/main"/>
              </a:ext>
            </a:extLst>
          </a:blip>
          <a:stretch>
            <a:fillRect/>
          </a:stretch>
        </p:blipFill>
        <p:spPr bwMode="auto">
          <a:xfrm>
            <a:off x="591329" y="89099"/>
            <a:ext cx="6878508" cy="4560749"/>
          </a:xfrm>
          <a:custGeom>
            <a:avLst/>
            <a:gdLst/>
            <a:ahLst/>
            <a:cxnLst/>
            <a:rect l="l" t="t" r="r" b="b"/>
            <a:pathLst>
              <a:path w="3457575" h="5075238">
                <a:moveTo>
                  <a:pt x="0" y="0"/>
                </a:moveTo>
                <a:lnTo>
                  <a:pt x="3457575" y="0"/>
                </a:lnTo>
                <a:lnTo>
                  <a:pt x="3457575" y="5075238"/>
                </a:lnTo>
                <a:lnTo>
                  <a:pt x="0" y="5075238"/>
                </a:lnTo>
                <a:close/>
              </a:path>
            </a:pathLst>
          </a:custGeom>
          <a:noFill/>
          <a:extLst>
            <a:ext uri="{909E8E84-426E-40DD-AFC4-6F175D3DCCD1}">
              <a14:hiddenFill xmlns:a14="http://schemas.microsoft.com/office/drawing/2010/main">
                <a:solidFill>
                  <a:srgbClr val="FFFFFF"/>
                </a:solidFill>
              </a14:hiddenFill>
            </a:ext>
          </a:extLst>
        </p:spPr>
      </p:pic>
      <p:cxnSp>
        <p:nvCxnSpPr>
          <p:cNvPr id="141" name="Straight Connector 140">
            <a:extLst>
              <a:ext uri="{FF2B5EF4-FFF2-40B4-BE49-F238E27FC236}">
                <a16:creationId xmlns:a16="http://schemas.microsoft.com/office/drawing/2014/main" id="{E8A6AB34-DF8B-4197-B131-7A005D29517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958000"/>
            <a:ext cx="121932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FE33325F-605F-4308-ACDE-E42A63B3E0E3}"/>
              </a:ext>
            </a:extLst>
          </p:cNvPr>
          <p:cNvSpPr txBox="1"/>
          <p:nvPr/>
        </p:nvSpPr>
        <p:spPr>
          <a:xfrm>
            <a:off x="7469837" y="959647"/>
            <a:ext cx="4235028" cy="2813912"/>
          </a:xfrm>
          <a:prstGeom prst="rect">
            <a:avLst/>
          </a:prstGeom>
          <a:noFill/>
        </p:spPr>
        <p:txBody>
          <a:bodyPr wrap="square" rtlCol="0">
            <a:spAutoFit/>
          </a:bodyPr>
          <a:lstStyle/>
          <a:p>
            <a:pPr marL="182880">
              <a:lnSpc>
                <a:spcPct val="110000"/>
              </a:lnSpc>
              <a:buFont typeface="Wingdings 2" panose="05020102010507070707" pitchFamily="18" charset="2"/>
              <a:buChar char="à"/>
            </a:pPr>
            <a:r>
              <a:rPr lang="en-US" sz="1800" dirty="0">
                <a:solidFill>
                  <a:schemeClr val="tx2"/>
                </a:solidFill>
                <a:latin typeface="+mn-lt"/>
              </a:rPr>
              <a:t>Prof. Raquel Aldana, School of Law</a:t>
            </a:r>
          </a:p>
          <a:p>
            <a:pPr marL="182880">
              <a:lnSpc>
                <a:spcPct val="110000"/>
              </a:lnSpc>
              <a:buFont typeface="Wingdings 2" panose="05020102010507070707" pitchFamily="18" charset="2"/>
              <a:buChar char="à"/>
            </a:pPr>
            <a:r>
              <a:rPr lang="en-US" sz="1800" dirty="0">
                <a:solidFill>
                  <a:schemeClr val="tx2"/>
                </a:solidFill>
                <a:latin typeface="+mn-lt"/>
              </a:rPr>
              <a:t>Marius Koga, MD, MPH, School of Medicine/Public Health Sciences </a:t>
            </a:r>
          </a:p>
          <a:p>
            <a:pPr marL="182880">
              <a:lnSpc>
                <a:spcPct val="110000"/>
              </a:lnSpc>
              <a:buFont typeface="Wingdings 2" panose="05020102010507070707" pitchFamily="18" charset="2"/>
              <a:buChar char="à"/>
            </a:pPr>
            <a:r>
              <a:rPr lang="en-US" sz="1800" dirty="0">
                <a:solidFill>
                  <a:schemeClr val="tx2"/>
                </a:solidFill>
                <a:latin typeface="+mn-lt"/>
              </a:rPr>
              <a:t>Thomas O’Donnell, PhD, History</a:t>
            </a:r>
          </a:p>
          <a:p>
            <a:pPr marL="182880">
              <a:lnSpc>
                <a:spcPct val="110000"/>
              </a:lnSpc>
              <a:buFont typeface="Wingdings 2" panose="05020102010507070707" pitchFamily="18" charset="2"/>
              <a:buChar char="à"/>
            </a:pPr>
            <a:r>
              <a:rPr lang="en-US" sz="1800" dirty="0">
                <a:solidFill>
                  <a:schemeClr val="tx2"/>
                </a:solidFill>
                <a:latin typeface="+mn-lt"/>
              </a:rPr>
              <a:t>Caroline Perris, JD Candidate, 2022</a:t>
            </a:r>
          </a:p>
          <a:p>
            <a:pPr marL="182880">
              <a:lnSpc>
                <a:spcPct val="110000"/>
              </a:lnSpc>
              <a:buFont typeface="Wingdings 2" panose="05020102010507070707" pitchFamily="18" charset="2"/>
              <a:buChar char="à"/>
            </a:pPr>
            <a:r>
              <a:rPr lang="en-US" sz="1800" dirty="0">
                <a:solidFill>
                  <a:schemeClr val="tx2"/>
                </a:solidFill>
                <a:latin typeface="+mn-lt"/>
              </a:rPr>
              <a:t>Alea Skwara, PhD candidate, Psychology, 2021</a:t>
            </a:r>
          </a:p>
        </p:txBody>
      </p:sp>
      <p:sp>
        <p:nvSpPr>
          <p:cNvPr id="4" name="TextBox 3">
            <a:extLst>
              <a:ext uri="{FF2B5EF4-FFF2-40B4-BE49-F238E27FC236}">
                <a16:creationId xmlns:a16="http://schemas.microsoft.com/office/drawing/2014/main" id="{1DA58293-FDF1-4E63-85ED-CF2B6FD0E13E}"/>
              </a:ext>
            </a:extLst>
          </p:cNvPr>
          <p:cNvSpPr txBox="1"/>
          <p:nvPr/>
        </p:nvSpPr>
        <p:spPr>
          <a:xfrm>
            <a:off x="765961" y="6121210"/>
            <a:ext cx="10660078" cy="369332"/>
          </a:xfrm>
          <a:prstGeom prst="rect">
            <a:avLst/>
          </a:prstGeom>
          <a:noFill/>
        </p:spPr>
        <p:txBody>
          <a:bodyPr wrap="square" rtlCol="0">
            <a:spAutoFit/>
          </a:bodyPr>
          <a:lstStyle/>
          <a:p>
            <a:pPr algn="ctr"/>
            <a:r>
              <a:rPr lang="en-US" b="1" i="0" dirty="0" err="1">
                <a:solidFill>
                  <a:srgbClr val="1E0A3C"/>
                </a:solidFill>
                <a:effectLst/>
                <a:latin typeface="Neue Plak"/>
              </a:rPr>
              <a:t>LatCrit</a:t>
            </a:r>
            <a:r>
              <a:rPr lang="en-US" b="1" i="0" dirty="0">
                <a:solidFill>
                  <a:srgbClr val="1E0A3C"/>
                </a:solidFill>
                <a:effectLst/>
                <a:latin typeface="Neue Plak"/>
              </a:rPr>
              <a:t> 2021 Biennial Conference</a:t>
            </a:r>
          </a:p>
        </p:txBody>
      </p:sp>
    </p:spTree>
    <p:extLst>
      <p:ext uri="{BB962C8B-B14F-4D97-AF65-F5344CB8AC3E}">
        <p14:creationId xmlns:p14="http://schemas.microsoft.com/office/powerpoint/2010/main" val="22918409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0C2DE-04F1-6A4A-9DD1-FCD16BE4B9AF}"/>
              </a:ext>
            </a:extLst>
          </p:cNvPr>
          <p:cNvSpPr>
            <a:spLocks noGrp="1"/>
          </p:cNvSpPr>
          <p:nvPr>
            <p:ph type="title"/>
          </p:nvPr>
        </p:nvSpPr>
        <p:spPr>
          <a:xfrm>
            <a:off x="1343025" y="0"/>
            <a:ext cx="10406063" cy="883085"/>
          </a:xfrm>
        </p:spPr>
        <p:txBody>
          <a:bodyPr>
            <a:normAutofit/>
          </a:bodyPr>
          <a:lstStyle/>
          <a:p>
            <a:r>
              <a:rPr lang="en-US" dirty="0"/>
              <a:t>     Alternative and conflicting views</a:t>
            </a:r>
          </a:p>
        </p:txBody>
      </p:sp>
      <p:sp>
        <p:nvSpPr>
          <p:cNvPr id="3" name="Content Placeholder 2">
            <a:extLst>
              <a:ext uri="{FF2B5EF4-FFF2-40B4-BE49-F238E27FC236}">
                <a16:creationId xmlns:a16="http://schemas.microsoft.com/office/drawing/2014/main" id="{A638E7AC-A673-6447-B186-88F72C3DCBC6}"/>
              </a:ext>
            </a:extLst>
          </p:cNvPr>
          <p:cNvSpPr>
            <a:spLocks noGrp="1"/>
          </p:cNvSpPr>
          <p:nvPr>
            <p:ph idx="1"/>
          </p:nvPr>
        </p:nvSpPr>
        <p:spPr>
          <a:xfrm>
            <a:off x="1343025" y="883084"/>
            <a:ext cx="10406063" cy="5974915"/>
          </a:xfrm>
        </p:spPr>
        <p:txBody>
          <a:bodyPr/>
          <a:lstStyle/>
          <a:p>
            <a:pPr marL="0" indent="0">
              <a:buNone/>
            </a:pPr>
            <a:r>
              <a:rPr lang="en-US" dirty="0"/>
              <a:t>Although written accounts of trauma have been transmitted down to us for more than 3,000 years it was only in 1980 that the Western psychology has enshrined its concept of trauma in the DSM III diagnostic category of Post-Traumatic Stress Disorder (PTSD), a cluster of symptoms that plague some survivors of traumatic events, including nightmares, flashbacks, depression, dissociation, and hypervigilance. </a:t>
            </a:r>
          </a:p>
          <a:p>
            <a:pPr marL="0" indent="0">
              <a:buNone/>
            </a:pPr>
            <a:r>
              <a:rPr lang="en-US" dirty="0"/>
              <a:t>PTSD implies a sudden disruption of an individual’s life by a </a:t>
            </a:r>
            <a:r>
              <a:rPr lang="en-US" u="sng" dirty="0"/>
              <a:t>singular</a:t>
            </a:r>
            <a:r>
              <a:rPr lang="en-US" dirty="0"/>
              <a:t>, overwhelmingly traumatic event, causing a breakdown of coping mechanisms, producing mental symptoms, and  severe functional impairments. This idea been contested by South African and Palestinian critical psychology with the alternative concept of </a:t>
            </a:r>
            <a:r>
              <a:rPr lang="en-US" u="sng" dirty="0"/>
              <a:t>Continuous Traumatic Stress (CTS).</a:t>
            </a:r>
          </a:p>
          <a:p>
            <a:pPr marL="0" indent="0">
              <a:buNone/>
            </a:pPr>
            <a:r>
              <a:rPr lang="en-US" dirty="0"/>
              <a:t>This challenges the assumption of an isolated traumatic disruption and suggests exploring ongoing processes of harm. They allow us to critically engage beyond the dominant </a:t>
            </a:r>
            <a:r>
              <a:rPr lang="en-US" dirty="0">
                <a:highlight>
                  <a:srgbClr val="00FFFF"/>
                </a:highlight>
              </a:rPr>
              <a:t>individual trauma </a:t>
            </a:r>
            <a:r>
              <a:rPr lang="en-US" dirty="0"/>
              <a:t>narratives of war, violence, and sexual assaults, and to </a:t>
            </a:r>
            <a:r>
              <a:rPr lang="en-US" b="1" dirty="0"/>
              <a:t>consider the structural conditions of </a:t>
            </a:r>
            <a:r>
              <a:rPr lang="en-US" b="1" dirty="0">
                <a:highlight>
                  <a:srgbClr val="FFFF00"/>
                </a:highlight>
              </a:rPr>
              <a:t>social suffering </a:t>
            </a:r>
            <a:r>
              <a:rPr lang="en-US" dirty="0"/>
              <a:t>(Kleinman, A., 1997)</a:t>
            </a:r>
            <a:r>
              <a:rPr lang="en-US" b="1" dirty="0"/>
              <a:t> rather than to focus exclusively on the psychology of traumatic events. </a:t>
            </a:r>
          </a:p>
        </p:txBody>
      </p:sp>
    </p:spTree>
    <p:extLst>
      <p:ext uri="{BB962C8B-B14F-4D97-AF65-F5344CB8AC3E}">
        <p14:creationId xmlns:p14="http://schemas.microsoft.com/office/powerpoint/2010/main" val="10033379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CB583-4361-524B-B380-2674E303F616}"/>
              </a:ext>
            </a:extLst>
          </p:cNvPr>
          <p:cNvSpPr>
            <a:spLocks noGrp="1"/>
          </p:cNvSpPr>
          <p:nvPr>
            <p:ph type="title"/>
          </p:nvPr>
        </p:nvSpPr>
        <p:spPr/>
        <p:txBody>
          <a:bodyPr/>
          <a:lstStyle/>
          <a:p>
            <a:r>
              <a:rPr lang="en-US" dirty="0"/>
              <a:t> The Multiple Contexts of Trauma</a:t>
            </a:r>
            <a:endParaRPr lang="en-US" sz="1600" dirty="0"/>
          </a:p>
        </p:txBody>
      </p:sp>
      <p:sp>
        <p:nvSpPr>
          <p:cNvPr id="3" name="Text Placeholder 2">
            <a:extLst>
              <a:ext uri="{FF2B5EF4-FFF2-40B4-BE49-F238E27FC236}">
                <a16:creationId xmlns:a16="http://schemas.microsoft.com/office/drawing/2014/main" id="{BBD415FD-F373-AB4D-B1F8-DF9B1147A3E8}"/>
              </a:ext>
            </a:extLst>
          </p:cNvPr>
          <p:cNvSpPr>
            <a:spLocks noGrp="1"/>
          </p:cNvSpPr>
          <p:nvPr>
            <p:ph type="body" idx="1"/>
          </p:nvPr>
        </p:nvSpPr>
        <p:spPr>
          <a:xfrm>
            <a:off x="442797" y="1146048"/>
            <a:ext cx="5437187" cy="1260602"/>
          </a:xfrm>
        </p:spPr>
        <p:txBody>
          <a:bodyPr/>
          <a:lstStyle/>
          <a:p>
            <a:pPr marL="12700" marR="5080" lvl="0">
              <a:lnSpc>
                <a:spcPct val="79400"/>
              </a:lnSpc>
              <a:spcBef>
                <a:spcPts val="690"/>
              </a:spcBef>
              <a:buSzTx/>
              <a:defRPr/>
            </a:pPr>
            <a:r>
              <a:rPr lang="en-US" b="0" cap="none" spc="0" dirty="0">
                <a:solidFill>
                  <a:prstClr val="black"/>
                </a:solidFill>
                <a:latin typeface="ＭＳ Ｐゴシック"/>
                <a:cs typeface="ＭＳ Ｐゴシック"/>
              </a:rPr>
              <a:t>“</a:t>
            </a:r>
            <a:r>
              <a:rPr lang="en-US" sz="1800" b="0" i="1" cap="none" spc="0" dirty="0">
                <a:solidFill>
                  <a:prstClr val="black"/>
                </a:solidFill>
                <a:latin typeface="Times New Roman"/>
                <a:cs typeface="Times New Roman"/>
              </a:rPr>
              <a:t>It </a:t>
            </a:r>
            <a:r>
              <a:rPr lang="en-US" sz="1800" b="0" i="1" cap="none" spc="-5" dirty="0">
                <a:solidFill>
                  <a:prstClr val="black"/>
                </a:solidFill>
                <a:latin typeface="Times New Roman"/>
                <a:cs typeface="Times New Roman"/>
              </a:rPr>
              <a:t>is </a:t>
            </a:r>
            <a:r>
              <a:rPr lang="en-US" sz="1800" b="0" i="1" cap="none" spc="0" dirty="0">
                <a:solidFill>
                  <a:prstClr val="black"/>
                </a:solidFill>
                <a:latin typeface="Times New Roman"/>
                <a:cs typeface="Times New Roman"/>
              </a:rPr>
              <a:t>not as </a:t>
            </a:r>
            <a:r>
              <a:rPr lang="en-US" sz="1800" b="0" i="1" cap="none" spc="-5" dirty="0">
                <a:solidFill>
                  <a:prstClr val="black"/>
                </a:solidFill>
                <a:latin typeface="Times New Roman"/>
                <a:cs typeface="Times New Roman"/>
              </a:rPr>
              <a:t>important </a:t>
            </a:r>
            <a:r>
              <a:rPr lang="en-US" sz="1800" b="0" i="1" cap="none" spc="0" dirty="0">
                <a:solidFill>
                  <a:prstClr val="black"/>
                </a:solidFill>
                <a:latin typeface="Times New Roman"/>
                <a:cs typeface="Times New Roman"/>
              </a:rPr>
              <a:t>what  </a:t>
            </a:r>
            <a:r>
              <a:rPr lang="en-US" sz="1800" b="0" i="1" cap="none" spc="-5" dirty="0">
                <a:solidFill>
                  <a:prstClr val="black"/>
                </a:solidFill>
                <a:latin typeface="Times New Roman"/>
                <a:cs typeface="Times New Roman"/>
              </a:rPr>
              <a:t>happens to </a:t>
            </a:r>
            <a:r>
              <a:rPr lang="en-US" sz="1800" b="0" i="1" cap="none" spc="0" dirty="0">
                <a:solidFill>
                  <a:prstClr val="black"/>
                </a:solidFill>
                <a:latin typeface="Times New Roman"/>
                <a:cs typeface="Times New Roman"/>
              </a:rPr>
              <a:t>a </a:t>
            </a:r>
            <a:r>
              <a:rPr lang="en-US" sz="1800" b="0" i="1" cap="none" spc="-5" dirty="0">
                <a:solidFill>
                  <a:prstClr val="black"/>
                </a:solidFill>
                <a:latin typeface="Times New Roman"/>
                <a:cs typeface="Times New Roman"/>
              </a:rPr>
              <a:t>person, </a:t>
            </a:r>
            <a:r>
              <a:rPr lang="en-US" sz="1800" b="0" i="1" cap="none" spc="0" dirty="0">
                <a:solidFill>
                  <a:prstClr val="black"/>
                </a:solidFill>
                <a:latin typeface="Times New Roman"/>
                <a:cs typeface="Times New Roman"/>
              </a:rPr>
              <a:t>as </a:t>
            </a:r>
            <a:r>
              <a:rPr lang="en-US" sz="1800" b="0" i="1" cap="none" spc="-5" dirty="0">
                <a:solidFill>
                  <a:prstClr val="black"/>
                </a:solidFill>
                <a:latin typeface="Times New Roman"/>
                <a:cs typeface="Times New Roman"/>
              </a:rPr>
              <a:t>to </a:t>
            </a:r>
          </a:p>
          <a:p>
            <a:pPr marL="12700" marR="5080" lvl="0">
              <a:lnSpc>
                <a:spcPct val="79400"/>
              </a:lnSpc>
              <a:spcBef>
                <a:spcPts val="690"/>
              </a:spcBef>
              <a:buSzTx/>
              <a:defRPr/>
            </a:pPr>
            <a:r>
              <a:rPr lang="en-US" sz="1800" b="0" i="1" cap="none" spc="-5" dirty="0">
                <a:solidFill>
                  <a:prstClr val="black"/>
                </a:solidFill>
                <a:latin typeface="Times New Roman"/>
                <a:cs typeface="Times New Roman"/>
              </a:rPr>
              <a:t> the meaning that the person  gives to </a:t>
            </a:r>
            <a:r>
              <a:rPr lang="en-US" sz="1800" b="0" i="1" cap="none" spc="0" dirty="0">
                <a:solidFill>
                  <a:prstClr val="black"/>
                </a:solidFill>
                <a:latin typeface="Times New Roman"/>
                <a:cs typeface="Times New Roman"/>
              </a:rPr>
              <a:t>what has</a:t>
            </a:r>
            <a:r>
              <a:rPr lang="en-US" sz="1800" b="0" i="1" cap="none" spc="-65" dirty="0">
                <a:solidFill>
                  <a:prstClr val="black"/>
                </a:solidFill>
                <a:latin typeface="Times New Roman"/>
                <a:cs typeface="Times New Roman"/>
              </a:rPr>
              <a:t> </a:t>
            </a:r>
            <a:r>
              <a:rPr lang="en-US" sz="1800" b="0" i="1" cap="none" spc="-5" dirty="0">
                <a:solidFill>
                  <a:prstClr val="black"/>
                </a:solidFill>
                <a:latin typeface="Times New Roman"/>
                <a:cs typeface="Times New Roman"/>
              </a:rPr>
              <a:t>happened.</a:t>
            </a:r>
            <a:r>
              <a:rPr lang="en-US" sz="1800" b="0" cap="none" spc="-5" dirty="0">
                <a:solidFill>
                  <a:prstClr val="black"/>
                </a:solidFill>
                <a:latin typeface="ＭＳ Ｐゴシック"/>
                <a:cs typeface="ＭＳ Ｐゴシック"/>
              </a:rPr>
              <a:t>”</a:t>
            </a:r>
            <a:r>
              <a:rPr lang="en-US" sz="1800" b="0" cap="none" spc="0" dirty="0">
                <a:solidFill>
                  <a:prstClr val="black"/>
                </a:solidFill>
                <a:latin typeface="ＭＳ Ｐゴシック"/>
                <a:cs typeface="ＭＳ Ｐゴシック"/>
              </a:rPr>
              <a:t> – </a:t>
            </a:r>
            <a:r>
              <a:rPr lang="en-US" sz="1800" b="0" cap="none" spc="-5" dirty="0">
                <a:solidFill>
                  <a:prstClr val="black"/>
                </a:solidFill>
                <a:latin typeface="Times New Roman"/>
                <a:cs typeface="Times New Roman"/>
              </a:rPr>
              <a:t>Epictetus – 50-135 CE</a:t>
            </a:r>
            <a:endParaRPr lang="en-US" sz="1800" b="0" cap="none" spc="0" dirty="0">
              <a:solidFill>
                <a:prstClr val="black"/>
              </a:solidFill>
              <a:latin typeface="Times New Roman"/>
              <a:cs typeface="Times New Roman"/>
            </a:endParaRPr>
          </a:p>
          <a:p>
            <a:endParaRPr lang="en-US" dirty="0"/>
          </a:p>
        </p:txBody>
      </p:sp>
      <p:sp>
        <p:nvSpPr>
          <p:cNvPr id="5" name="Text Placeholder 4">
            <a:extLst>
              <a:ext uri="{FF2B5EF4-FFF2-40B4-BE49-F238E27FC236}">
                <a16:creationId xmlns:a16="http://schemas.microsoft.com/office/drawing/2014/main" id="{10760841-137B-7242-B8F2-5F1521DD131B}"/>
              </a:ext>
            </a:extLst>
          </p:cNvPr>
          <p:cNvSpPr>
            <a:spLocks noGrp="1"/>
          </p:cNvSpPr>
          <p:nvPr>
            <p:ph type="body" sz="quarter" idx="3"/>
          </p:nvPr>
        </p:nvSpPr>
        <p:spPr>
          <a:xfrm>
            <a:off x="6447253" y="1157331"/>
            <a:ext cx="5437187" cy="716618"/>
          </a:xfrm>
        </p:spPr>
        <p:txBody>
          <a:bodyPr>
            <a:normAutofit/>
          </a:bodyPr>
          <a:lstStyle/>
          <a:p>
            <a:r>
              <a:rPr lang="en-US" sz="1600" dirty="0"/>
              <a:t>The seven blind Indian men</a:t>
            </a:r>
          </a:p>
        </p:txBody>
      </p:sp>
      <p:sp>
        <p:nvSpPr>
          <p:cNvPr id="6" name="Content Placeholder 5">
            <a:extLst>
              <a:ext uri="{FF2B5EF4-FFF2-40B4-BE49-F238E27FC236}">
                <a16:creationId xmlns:a16="http://schemas.microsoft.com/office/drawing/2014/main" id="{A05D3865-AF78-EA46-932A-E1743850FFBC}"/>
              </a:ext>
            </a:extLst>
          </p:cNvPr>
          <p:cNvSpPr>
            <a:spLocks noGrp="1"/>
          </p:cNvSpPr>
          <p:nvPr>
            <p:ph sz="quarter" idx="4"/>
          </p:nvPr>
        </p:nvSpPr>
        <p:spPr/>
        <p:txBody>
          <a:bodyPr/>
          <a:lstStyle/>
          <a:p>
            <a:endParaRPr lang="en-US"/>
          </a:p>
        </p:txBody>
      </p:sp>
      <p:sp>
        <p:nvSpPr>
          <p:cNvPr id="7" name="object 7">
            <a:extLst>
              <a:ext uri="{FF2B5EF4-FFF2-40B4-BE49-F238E27FC236}">
                <a16:creationId xmlns:a16="http://schemas.microsoft.com/office/drawing/2014/main" id="{DF56DF2D-CB21-8248-BE00-2A2603263151}"/>
              </a:ext>
            </a:extLst>
          </p:cNvPr>
          <p:cNvSpPr>
            <a:spLocks noGrp="1"/>
          </p:cNvSpPr>
          <p:nvPr>
            <p:ph sz="half" idx="2"/>
          </p:nvPr>
        </p:nvSpPr>
        <p:spPr>
          <a:xfrm>
            <a:off x="442798" y="2218267"/>
            <a:ext cx="5400788" cy="3759200"/>
          </a:xfrm>
          <a:prstGeom prst="rect">
            <a:avLst/>
          </a:prstGeom>
          <a:blipFill>
            <a:blip r:embed="rId2" cstate="print"/>
            <a:stretch>
              <a:fillRect/>
            </a:stretch>
          </a:blipFill>
        </p:spPr>
        <p:txBody>
          <a:bodyPr wrap="square" lIns="0" tIns="0" rIns="0" bIns="0" rtlCol="0"/>
          <a:lstStyle/>
          <a:p>
            <a:endParaRPr lang="en-US" dirty="0"/>
          </a:p>
        </p:txBody>
      </p:sp>
      <p:pic>
        <p:nvPicPr>
          <p:cNvPr id="9" name="Picture 8" descr="Diagram&#10;&#10;Description automatically generated">
            <a:extLst>
              <a:ext uri="{FF2B5EF4-FFF2-40B4-BE49-F238E27FC236}">
                <a16:creationId xmlns:a16="http://schemas.microsoft.com/office/drawing/2014/main" id="{A3E90D1B-D519-954E-AF44-129E3A6CB02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879984" y="2084324"/>
            <a:ext cx="5832590" cy="3893143"/>
          </a:xfrm>
          <a:prstGeom prst="rect">
            <a:avLst/>
          </a:prstGeom>
        </p:spPr>
      </p:pic>
    </p:spTree>
    <p:extLst>
      <p:ext uri="{BB962C8B-B14F-4D97-AF65-F5344CB8AC3E}">
        <p14:creationId xmlns:p14="http://schemas.microsoft.com/office/powerpoint/2010/main" val="6743627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0DE835C-00C9-0D47-9A11-5E2FE4E421C1}"/>
              </a:ext>
            </a:extLst>
          </p:cNvPr>
          <p:cNvSpPr>
            <a:spLocks noGrp="1"/>
          </p:cNvSpPr>
          <p:nvPr>
            <p:ph type="title"/>
          </p:nvPr>
        </p:nvSpPr>
        <p:spPr>
          <a:xfrm>
            <a:off x="442914" y="441324"/>
            <a:ext cx="5426074" cy="1073517"/>
          </a:xfrm>
        </p:spPr>
        <p:txBody>
          <a:bodyPr anchor="b">
            <a:normAutofit/>
          </a:bodyPr>
          <a:lstStyle/>
          <a:p>
            <a:pPr>
              <a:lnSpc>
                <a:spcPct val="90000"/>
              </a:lnSpc>
            </a:pPr>
            <a:r>
              <a:rPr lang="en-US" sz="3700">
                <a:solidFill>
                  <a:schemeClr val="bg2"/>
                </a:solidFill>
              </a:rPr>
              <a:t> </a:t>
            </a:r>
            <a:r>
              <a:rPr lang="en-US" sz="3700" b="1">
                <a:solidFill>
                  <a:schemeClr val="bg2"/>
                </a:solidFill>
              </a:rPr>
              <a:t>Trauma: a nexus of divergent paradigms</a:t>
            </a:r>
          </a:p>
        </p:txBody>
      </p:sp>
      <p:sp>
        <p:nvSpPr>
          <p:cNvPr id="8" name="Content Placeholder 7">
            <a:extLst>
              <a:ext uri="{FF2B5EF4-FFF2-40B4-BE49-F238E27FC236}">
                <a16:creationId xmlns:a16="http://schemas.microsoft.com/office/drawing/2014/main" id="{70B76A24-EF18-ED4A-812B-B16C8BE4B2D7}"/>
              </a:ext>
            </a:extLst>
          </p:cNvPr>
          <p:cNvSpPr>
            <a:spLocks noGrp="1"/>
          </p:cNvSpPr>
          <p:nvPr>
            <p:ph idx="1"/>
          </p:nvPr>
        </p:nvSpPr>
        <p:spPr>
          <a:xfrm>
            <a:off x="1077237" y="237995"/>
            <a:ext cx="6488483" cy="6463430"/>
          </a:xfrm>
        </p:spPr>
        <p:txBody>
          <a:bodyPr>
            <a:noAutofit/>
          </a:bodyPr>
          <a:lstStyle/>
          <a:p>
            <a:pPr>
              <a:lnSpc>
                <a:spcPct val="110000"/>
              </a:lnSpc>
            </a:pPr>
            <a:r>
              <a:rPr lang="en-US" sz="1800" dirty="0">
                <a:solidFill>
                  <a:schemeClr val="tx2"/>
                </a:solidFill>
              </a:rPr>
              <a:t>Although the neurobiological processes underlying an acute posttraumatic stress response have universal components, their temporal configurations and interactions are shaped by developmental, social, and cultural contexts. Psychiatric constructs like PTSD have limited explanatory value for non-Westerners. Many asylum seekers do not share Western assumptions about the appropriate ways to assess and respond to suffering and adversity. </a:t>
            </a:r>
          </a:p>
          <a:p>
            <a:pPr>
              <a:lnSpc>
                <a:spcPct val="110000"/>
              </a:lnSpc>
            </a:pPr>
            <a:r>
              <a:rPr lang="en-US" sz="1800" dirty="0">
                <a:solidFill>
                  <a:schemeClr val="tx2"/>
                </a:solidFill>
              </a:rPr>
              <a:t>Most American research on trauma is shaped by the veteran population and by </a:t>
            </a:r>
            <a:r>
              <a:rPr lang="en-US" sz="1800" u="sng" dirty="0">
                <a:solidFill>
                  <a:schemeClr val="tx2"/>
                </a:solidFill>
              </a:rPr>
              <a:t>our</a:t>
            </a:r>
            <a:r>
              <a:rPr lang="en-US" sz="1800" dirty="0">
                <a:solidFill>
                  <a:schemeClr val="tx2"/>
                </a:solidFill>
              </a:rPr>
              <a:t> dominant modes of inter</a:t>
            </a:r>
            <a:r>
              <a:rPr lang="en-US" sz="1800" b="1" u="sng" dirty="0">
                <a:solidFill>
                  <a:schemeClr val="tx2"/>
                </a:solidFill>
              </a:rPr>
              <a:t>personal</a:t>
            </a:r>
            <a:r>
              <a:rPr lang="en-US" sz="1800" dirty="0">
                <a:solidFill>
                  <a:schemeClr val="tx2"/>
                </a:solidFill>
              </a:rPr>
              <a:t> violence: domestic violence, child abuse, criminal acts, and gang-related violence. </a:t>
            </a:r>
          </a:p>
          <a:p>
            <a:pPr>
              <a:lnSpc>
                <a:spcPct val="110000"/>
              </a:lnSpc>
            </a:pPr>
            <a:r>
              <a:rPr lang="en-US" sz="1800" dirty="0">
                <a:solidFill>
                  <a:schemeClr val="tx2"/>
                </a:solidFill>
              </a:rPr>
              <a:t>Globally however, the dominant forms of violence tend to be </a:t>
            </a:r>
            <a:r>
              <a:rPr lang="en-US" sz="1800" b="1" u="sng" dirty="0">
                <a:solidFill>
                  <a:schemeClr val="tx2"/>
                </a:solidFill>
              </a:rPr>
              <a:t>collective</a:t>
            </a:r>
            <a:r>
              <a:rPr lang="en-US" sz="1800" dirty="0">
                <a:solidFill>
                  <a:schemeClr val="tx2"/>
                </a:solidFill>
              </a:rPr>
              <a:t>: interethnic or interreligious conflict, state sponsored terror, gendered violence, etc. This questions the applicability of individual assessments of traumas that have occurred in non-US social, cultural, and political contexts. A collective trauma requires a </a:t>
            </a:r>
            <a:r>
              <a:rPr lang="en-US" sz="1800" b="1" dirty="0">
                <a:solidFill>
                  <a:schemeClr val="tx2"/>
                </a:solidFill>
              </a:rPr>
              <a:t>collective reconstruction</a:t>
            </a:r>
            <a:r>
              <a:rPr lang="en-US" sz="1800" dirty="0">
                <a:solidFill>
                  <a:schemeClr val="tx2"/>
                </a:solidFill>
              </a:rPr>
              <a:t>. </a:t>
            </a:r>
          </a:p>
        </p:txBody>
      </p:sp>
      <p:pic>
        <p:nvPicPr>
          <p:cNvPr id="3" name="Picture 2" descr="A close-up of a peacock&#10;&#10;Description automatically generated with low confidence">
            <a:extLst>
              <a:ext uri="{FF2B5EF4-FFF2-40B4-BE49-F238E27FC236}">
                <a16:creationId xmlns:a16="http://schemas.microsoft.com/office/drawing/2014/main" id="{6A7DE02C-1485-3042-AEEE-F4EC6EC49CDE}"/>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7878870" y="6"/>
            <a:ext cx="4313129" cy="5957994"/>
          </a:xfrm>
          <a:custGeom>
            <a:avLst/>
            <a:gdLst/>
            <a:ahLst/>
            <a:cxnLst/>
            <a:rect l="l" t="t" r="r" b="b"/>
            <a:pathLst>
              <a:path w="5880100" h="5957994">
                <a:moveTo>
                  <a:pt x="0" y="0"/>
                </a:moveTo>
                <a:lnTo>
                  <a:pt x="5880100" y="0"/>
                </a:lnTo>
                <a:lnTo>
                  <a:pt x="5880100" y="5957994"/>
                </a:lnTo>
                <a:lnTo>
                  <a:pt x="0" y="5957994"/>
                </a:lnTo>
                <a:close/>
              </a:path>
            </a:pathLst>
          </a:custGeom>
        </p:spPr>
      </p:pic>
    </p:spTree>
    <p:extLst>
      <p:ext uri="{BB962C8B-B14F-4D97-AF65-F5344CB8AC3E}">
        <p14:creationId xmlns:p14="http://schemas.microsoft.com/office/powerpoint/2010/main" val="41139139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FF384FA-A314-44A7-A8D0-A5B072C068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12" name="Rectangle 11">
            <a:extLst>
              <a:ext uri="{FF2B5EF4-FFF2-40B4-BE49-F238E27FC236}">
                <a16:creationId xmlns:a16="http://schemas.microsoft.com/office/drawing/2014/main" id="{2F207D4E-9AD2-486E-974F-2A1243D8B6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511675" cy="6858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27F6FDB8-2576-B446-8782-7170B29EA7DE}"/>
              </a:ext>
            </a:extLst>
          </p:cNvPr>
          <p:cNvSpPr>
            <a:spLocks noGrp="1"/>
          </p:cNvSpPr>
          <p:nvPr>
            <p:ph type="title"/>
          </p:nvPr>
        </p:nvSpPr>
        <p:spPr>
          <a:xfrm>
            <a:off x="925396" y="219456"/>
            <a:ext cx="3390569" cy="6233219"/>
          </a:xfrm>
        </p:spPr>
        <p:txBody>
          <a:bodyPr anchor="t">
            <a:normAutofit/>
          </a:bodyPr>
          <a:lstStyle/>
          <a:p>
            <a:r>
              <a:rPr lang="en-US" sz="2400" i="1" dirty="0">
                <a:solidFill>
                  <a:schemeClr val="bg2"/>
                </a:solidFill>
              </a:rPr>
              <a:t> </a:t>
            </a:r>
            <a:r>
              <a:rPr lang="en-US" sz="2400" b="1" i="1" dirty="0" err="1">
                <a:solidFill>
                  <a:schemeClr val="bg2"/>
                </a:solidFill>
              </a:rPr>
              <a:t>Nomen</a:t>
            </a:r>
            <a:r>
              <a:rPr lang="en-US" sz="2400" b="1" i="1" dirty="0">
                <a:solidFill>
                  <a:schemeClr val="bg2"/>
                </a:solidFill>
              </a:rPr>
              <a:t> </a:t>
            </a:r>
            <a:r>
              <a:rPr lang="en-US" sz="2400" b="1" i="1" dirty="0" err="1">
                <a:solidFill>
                  <a:schemeClr val="bg2"/>
                </a:solidFill>
              </a:rPr>
              <a:t>est</a:t>
            </a:r>
            <a:r>
              <a:rPr lang="en-US" sz="2400" b="1" i="1" dirty="0">
                <a:solidFill>
                  <a:schemeClr val="bg2"/>
                </a:solidFill>
              </a:rPr>
              <a:t> omen</a:t>
            </a:r>
            <a:r>
              <a:rPr lang="en-US" sz="2400" b="1" dirty="0">
                <a:solidFill>
                  <a:schemeClr val="bg2"/>
                </a:solidFill>
              </a:rPr>
              <a:t>: trauma talking, naming, and labeling</a:t>
            </a:r>
          </a:p>
        </p:txBody>
      </p:sp>
      <p:pic>
        <p:nvPicPr>
          <p:cNvPr id="5" name="Picture 4" descr="A picture containing tree, mountain, building, outdoor&#10;&#10;Description automatically generated">
            <a:extLst>
              <a:ext uri="{FF2B5EF4-FFF2-40B4-BE49-F238E27FC236}">
                <a16:creationId xmlns:a16="http://schemas.microsoft.com/office/drawing/2014/main" id="{55E51D37-2DBE-7B4C-925E-353F0FE4BE76}"/>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925405" y="4931667"/>
            <a:ext cx="3611671" cy="1881008"/>
          </a:xfrm>
          <a:custGeom>
            <a:avLst/>
            <a:gdLst/>
            <a:ahLst/>
            <a:cxnLst/>
            <a:rect l="l" t="t" r="r" b="b"/>
            <a:pathLst>
              <a:path w="7679508" h="3218400">
                <a:moveTo>
                  <a:pt x="0" y="0"/>
                </a:moveTo>
                <a:lnTo>
                  <a:pt x="7679508" y="0"/>
                </a:lnTo>
                <a:lnTo>
                  <a:pt x="7679508" y="3218400"/>
                </a:lnTo>
                <a:lnTo>
                  <a:pt x="0" y="3218400"/>
                </a:lnTo>
                <a:close/>
              </a:path>
            </a:pathLst>
          </a:custGeom>
        </p:spPr>
      </p:pic>
      <p:cxnSp>
        <p:nvCxnSpPr>
          <p:cNvPr id="14" name="Straight Connector 13">
            <a:extLst>
              <a:ext uri="{FF2B5EF4-FFF2-40B4-BE49-F238E27FC236}">
                <a16:creationId xmlns:a16="http://schemas.microsoft.com/office/drawing/2014/main" id="{1492095D-3AAE-46F7-B381-A678785812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0000" y="0"/>
            <a:ext cx="0" cy="685800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7039B04-A883-41EC-9194-9716955FADF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11675" y="0"/>
            <a:ext cx="0" cy="685800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BE98CA4-134E-9647-AC17-D555D4750916}"/>
              </a:ext>
            </a:extLst>
          </p:cNvPr>
          <p:cNvSpPr>
            <a:spLocks noGrp="1"/>
          </p:cNvSpPr>
          <p:nvPr>
            <p:ph idx="1"/>
          </p:nvPr>
        </p:nvSpPr>
        <p:spPr>
          <a:xfrm>
            <a:off x="4979988" y="219456"/>
            <a:ext cx="6769100" cy="6197219"/>
          </a:xfrm>
        </p:spPr>
        <p:txBody>
          <a:bodyPr>
            <a:normAutofit fontScale="92500" lnSpcReduction="10000"/>
          </a:bodyPr>
          <a:lstStyle/>
          <a:p>
            <a:pPr marL="0" indent="0">
              <a:lnSpc>
                <a:spcPct val="110000"/>
              </a:lnSpc>
              <a:buNone/>
            </a:pPr>
            <a:r>
              <a:rPr lang="en-US" dirty="0">
                <a:solidFill>
                  <a:schemeClr val="tx2"/>
                </a:solidFill>
              </a:rPr>
              <a:t>Sometimes, explicit talk about traumatic events may be countertherapeutic when talking about the experience is politically dangerous, when other cultural or spiritual coping strategies compete (such as the Buddhist notion of “letting go” or “nonattachment”, the “flowing water bears no scars” of Morita and </a:t>
            </a:r>
            <a:r>
              <a:rPr lang="en-US" dirty="0" err="1">
                <a:solidFill>
                  <a:schemeClr val="tx2"/>
                </a:solidFill>
              </a:rPr>
              <a:t>Naikan</a:t>
            </a:r>
            <a:r>
              <a:rPr lang="en-US" dirty="0">
                <a:solidFill>
                  <a:schemeClr val="tx2"/>
                </a:solidFill>
              </a:rPr>
              <a:t> Japanese therapies, etc.) in restoring individual and social equilibrium, or when silence itself wields political power and moral authority.</a:t>
            </a:r>
          </a:p>
          <a:p>
            <a:pPr marL="0" indent="0">
              <a:lnSpc>
                <a:spcPct val="110000"/>
              </a:lnSpc>
              <a:buNone/>
            </a:pPr>
            <a:r>
              <a:rPr lang="en-US" u="sng" dirty="0">
                <a:solidFill>
                  <a:schemeClr val="tx2"/>
                </a:solidFill>
              </a:rPr>
              <a:t>Clinical and political objections to overmedicalization:  </a:t>
            </a:r>
            <a:r>
              <a:rPr lang="en-US" dirty="0">
                <a:solidFill>
                  <a:schemeClr val="tx2"/>
                </a:solidFill>
              </a:rPr>
              <a:t>applying a PTSD label to victims of political violence and torture may pathologize, disempower and stigmatize the survivors, and delegitimize grievances.</a:t>
            </a:r>
          </a:p>
          <a:p>
            <a:pPr marL="0" indent="0">
              <a:lnSpc>
                <a:spcPct val="110000"/>
              </a:lnSpc>
              <a:buNone/>
            </a:pPr>
            <a:r>
              <a:rPr lang="en-US" b="1" dirty="0">
                <a:solidFill>
                  <a:schemeClr val="tx2"/>
                </a:solidFill>
              </a:rPr>
              <a:t>To build bridges </a:t>
            </a:r>
            <a:r>
              <a:rPr lang="en-US" dirty="0">
                <a:solidFill>
                  <a:schemeClr val="tx2"/>
                </a:solidFill>
              </a:rPr>
              <a:t>between clinical concerns and the social contexts in which experiences and suffering are embedded, we must focus on “what is at stake” in the lives of individuals and communities. This type of </a:t>
            </a:r>
            <a:r>
              <a:rPr lang="en-US" b="1" dirty="0">
                <a:solidFill>
                  <a:schemeClr val="tx2"/>
                </a:solidFill>
              </a:rPr>
              <a:t>cultural analysis provides a common ground </a:t>
            </a:r>
            <a:r>
              <a:rPr lang="en-US" dirty="0">
                <a:solidFill>
                  <a:schemeClr val="tx2"/>
                </a:solidFill>
              </a:rPr>
              <a:t>on which the shared and disparate concerns of lawyers, ICE, anthropologists, psychiatrists, and psychologists can be addressed and potentially integrated. </a:t>
            </a:r>
          </a:p>
          <a:p>
            <a:pPr>
              <a:lnSpc>
                <a:spcPct val="110000"/>
              </a:lnSpc>
            </a:pPr>
            <a:endParaRPr lang="en-US" sz="1100" dirty="0">
              <a:solidFill>
                <a:schemeClr val="tx2"/>
              </a:solidFill>
            </a:endParaRPr>
          </a:p>
        </p:txBody>
      </p:sp>
      <p:pic>
        <p:nvPicPr>
          <p:cNvPr id="7" name="Picture 6" descr="A picture containing indoor, room, different, several&#10;&#10;Description automatically generated">
            <a:extLst>
              <a:ext uri="{FF2B5EF4-FFF2-40B4-BE49-F238E27FC236}">
                <a16:creationId xmlns:a16="http://schemas.microsoft.com/office/drawing/2014/main" id="{DACA7D84-E081-DF4F-BA8C-56F8D17AE99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98708" y="1498598"/>
            <a:ext cx="3611671" cy="1566333"/>
          </a:xfrm>
          <a:prstGeom prst="rect">
            <a:avLst/>
          </a:prstGeom>
        </p:spPr>
      </p:pic>
      <p:pic>
        <p:nvPicPr>
          <p:cNvPr id="9" name="Picture 8" descr="Logo&#10;&#10;Description automatically generated">
            <a:extLst>
              <a:ext uri="{FF2B5EF4-FFF2-40B4-BE49-F238E27FC236}">
                <a16:creationId xmlns:a16="http://schemas.microsoft.com/office/drawing/2014/main" id="{D6A2383D-91F0-184E-8D6B-A30745E9DA1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991769" y="3064931"/>
            <a:ext cx="1428138" cy="1866736"/>
          </a:xfrm>
          <a:prstGeom prst="rect">
            <a:avLst/>
          </a:prstGeom>
        </p:spPr>
      </p:pic>
    </p:spTree>
    <p:extLst>
      <p:ext uri="{BB962C8B-B14F-4D97-AF65-F5344CB8AC3E}">
        <p14:creationId xmlns:p14="http://schemas.microsoft.com/office/powerpoint/2010/main" val="6141516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2C300-DD09-6642-A81B-3C4E1B275F21}"/>
              </a:ext>
            </a:extLst>
          </p:cNvPr>
          <p:cNvSpPr>
            <a:spLocks noGrp="1"/>
          </p:cNvSpPr>
          <p:nvPr>
            <p:ph type="title"/>
          </p:nvPr>
        </p:nvSpPr>
        <p:spPr/>
        <p:txBody>
          <a:bodyPr/>
          <a:lstStyle/>
          <a:p>
            <a:r>
              <a:rPr lang="en-US" b="1" dirty="0"/>
              <a:t>The social appropriation of trauma </a:t>
            </a:r>
            <a:endParaRPr lang="en-US" dirty="0"/>
          </a:p>
        </p:txBody>
      </p:sp>
      <p:sp>
        <p:nvSpPr>
          <p:cNvPr id="3" name="Content Placeholder 2">
            <a:extLst>
              <a:ext uri="{FF2B5EF4-FFF2-40B4-BE49-F238E27FC236}">
                <a16:creationId xmlns:a16="http://schemas.microsoft.com/office/drawing/2014/main" id="{90E403D6-97CE-3347-A17C-038FC220E1D8}"/>
              </a:ext>
            </a:extLst>
          </p:cNvPr>
          <p:cNvSpPr>
            <a:spLocks noGrp="1"/>
          </p:cNvSpPr>
          <p:nvPr>
            <p:ph idx="1"/>
          </p:nvPr>
        </p:nvSpPr>
        <p:spPr>
          <a:xfrm>
            <a:off x="1343025" y="1409531"/>
            <a:ext cx="10406063" cy="4974336"/>
          </a:xfrm>
        </p:spPr>
        <p:txBody>
          <a:bodyPr/>
          <a:lstStyle/>
          <a:p>
            <a:r>
              <a:rPr lang="en-US" dirty="0"/>
              <a:t>What is at stake for individuals who have suffered trauma is usually much broader than any discrete psychiatric disorder, encompassing social and political dimensions that articulate with individual experience in complex ways. </a:t>
            </a:r>
            <a:r>
              <a:rPr lang="en-US" b="1" dirty="0"/>
              <a:t>The accounts of trauma produced within the narrow confines of any one discipline is insufficient</a:t>
            </a:r>
            <a:r>
              <a:rPr lang="en-US" dirty="0"/>
              <a:t>.  </a:t>
            </a:r>
          </a:p>
          <a:p>
            <a:r>
              <a:rPr lang="en-US" dirty="0"/>
              <a:t>Although the suffering and impairment caused by a discrete traumatic event may be the primary focus for some individuals, in other cases where the social, moral, and political dimensions of trauma are paramount, and the crucial questions center on how to make sense of violence and loss and how to rebuild one’s life and one’s community in the face of stigmatization, discrimination, genocide, or exile. </a:t>
            </a:r>
          </a:p>
          <a:p>
            <a:r>
              <a:rPr lang="en-US" dirty="0"/>
              <a:t>It is striking that the individual-centered psychiatric construct of PTSD continues to guide international assessment and treatment programs that are offered to entire communities who have suffered mass trauma. </a:t>
            </a:r>
          </a:p>
          <a:p>
            <a:endParaRPr lang="en-US" dirty="0"/>
          </a:p>
        </p:txBody>
      </p:sp>
    </p:spTree>
    <p:extLst>
      <p:ext uri="{BB962C8B-B14F-4D97-AF65-F5344CB8AC3E}">
        <p14:creationId xmlns:p14="http://schemas.microsoft.com/office/powerpoint/2010/main" val="39109404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FF384FA-A314-44A7-A8D0-A5B072C068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12" name="Rectangle 11">
            <a:extLst>
              <a:ext uri="{FF2B5EF4-FFF2-40B4-BE49-F238E27FC236}">
                <a16:creationId xmlns:a16="http://schemas.microsoft.com/office/drawing/2014/main" id="{2F207D4E-9AD2-486E-974F-2A1243D8B6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511675" cy="6858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9C2174B8-4962-1A47-BBCE-6B89094C390D}"/>
              </a:ext>
            </a:extLst>
          </p:cNvPr>
          <p:cNvSpPr>
            <a:spLocks noGrp="1"/>
          </p:cNvSpPr>
          <p:nvPr>
            <p:ph type="title"/>
          </p:nvPr>
        </p:nvSpPr>
        <p:spPr>
          <a:xfrm>
            <a:off x="1099185" y="45325"/>
            <a:ext cx="2826633" cy="1954163"/>
          </a:xfrm>
        </p:spPr>
        <p:txBody>
          <a:bodyPr anchor="t">
            <a:normAutofit/>
          </a:bodyPr>
          <a:lstStyle/>
          <a:p>
            <a:r>
              <a:rPr lang="en-US" sz="2400" b="1" dirty="0">
                <a:solidFill>
                  <a:schemeClr val="bg2"/>
                </a:solidFill>
              </a:rPr>
              <a:t> </a:t>
            </a:r>
            <a:r>
              <a:rPr lang="en-US" sz="2000" b="1" dirty="0">
                <a:solidFill>
                  <a:schemeClr val="bg2"/>
                </a:solidFill>
              </a:rPr>
              <a:t>Stories of trauma: </a:t>
            </a:r>
            <a:r>
              <a:rPr lang="en-US" sz="2000" b="1" i="1" dirty="0">
                <a:solidFill>
                  <a:schemeClr val="bg2"/>
                </a:solidFill>
              </a:rPr>
              <a:t>cui </a:t>
            </a:r>
            <a:r>
              <a:rPr lang="en-US" sz="2000" b="1" i="1" dirty="0" err="1">
                <a:solidFill>
                  <a:schemeClr val="bg2"/>
                </a:solidFill>
              </a:rPr>
              <a:t>prodest</a:t>
            </a:r>
            <a:r>
              <a:rPr lang="en-US" sz="2000" b="1" i="1" dirty="0">
                <a:solidFill>
                  <a:schemeClr val="bg2"/>
                </a:solidFill>
              </a:rPr>
              <a:t>? cui bono</a:t>
            </a:r>
            <a:r>
              <a:rPr lang="en-US" sz="2000" b="1" dirty="0">
                <a:solidFill>
                  <a:schemeClr val="bg2"/>
                </a:solidFill>
              </a:rPr>
              <a:t>? </a:t>
            </a:r>
          </a:p>
        </p:txBody>
      </p:sp>
      <p:pic>
        <p:nvPicPr>
          <p:cNvPr id="5" name="Picture 4" descr="A boat on a beach&#10;&#10;Description automatically generated with low confidence">
            <a:extLst>
              <a:ext uri="{FF2B5EF4-FFF2-40B4-BE49-F238E27FC236}">
                <a16:creationId xmlns:a16="http://schemas.microsoft.com/office/drawing/2014/main" id="{9D0BCAED-3D64-0B47-8D78-364BB343478A}"/>
              </a:ext>
            </a:extLst>
          </p:cNvPr>
          <p:cNvPicPr>
            <a:picLocks noChangeAspect="1"/>
          </p:cNvPicPr>
          <p:nvPr/>
        </p:nvPicPr>
        <p:blipFill>
          <a:blip r:embed="rId2" cstate="hqprint">
            <a:extLst>
              <a:ext uri="{28A0092B-C50C-407E-A947-70E740481C1C}">
                <a14:useLocalDpi xmlns:a14="http://schemas.microsoft.com/office/drawing/2010/main"/>
              </a:ext>
            </a:extLst>
          </a:blip>
          <a:srcRect/>
          <a:stretch/>
        </p:blipFill>
        <p:spPr>
          <a:xfrm>
            <a:off x="899999" y="4758319"/>
            <a:ext cx="3539253" cy="2051160"/>
          </a:xfrm>
          <a:custGeom>
            <a:avLst/>
            <a:gdLst/>
            <a:ahLst/>
            <a:cxnLst/>
            <a:rect l="l" t="t" r="r" b="b"/>
            <a:pathLst>
              <a:path w="7679508" h="3218400">
                <a:moveTo>
                  <a:pt x="0" y="0"/>
                </a:moveTo>
                <a:lnTo>
                  <a:pt x="7679508" y="0"/>
                </a:lnTo>
                <a:lnTo>
                  <a:pt x="7679508" y="3218400"/>
                </a:lnTo>
                <a:lnTo>
                  <a:pt x="0" y="3218400"/>
                </a:lnTo>
                <a:close/>
              </a:path>
            </a:pathLst>
          </a:custGeom>
        </p:spPr>
      </p:pic>
      <p:cxnSp>
        <p:nvCxnSpPr>
          <p:cNvPr id="14" name="Straight Connector 13">
            <a:extLst>
              <a:ext uri="{FF2B5EF4-FFF2-40B4-BE49-F238E27FC236}">
                <a16:creationId xmlns:a16="http://schemas.microsoft.com/office/drawing/2014/main" id="{1492095D-3AAE-46F7-B381-A678785812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0000" y="0"/>
            <a:ext cx="0" cy="685800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7039B04-A883-41EC-9194-9716955FADF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11675" y="0"/>
            <a:ext cx="0" cy="685800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B79D214-A35E-AE45-AF70-1950BB6E56B3}"/>
              </a:ext>
            </a:extLst>
          </p:cNvPr>
          <p:cNvSpPr>
            <a:spLocks noGrp="1"/>
          </p:cNvSpPr>
          <p:nvPr>
            <p:ph idx="1"/>
          </p:nvPr>
        </p:nvSpPr>
        <p:spPr>
          <a:xfrm>
            <a:off x="4510859" y="0"/>
            <a:ext cx="7571403" cy="6647390"/>
          </a:xfrm>
        </p:spPr>
        <p:txBody>
          <a:bodyPr>
            <a:normAutofit fontScale="92500"/>
          </a:bodyPr>
          <a:lstStyle/>
          <a:p>
            <a:pPr>
              <a:lnSpc>
                <a:spcPct val="110000"/>
              </a:lnSpc>
            </a:pPr>
            <a:r>
              <a:rPr lang="en-US" sz="1900" dirty="0">
                <a:solidFill>
                  <a:schemeClr val="tx2"/>
                </a:solidFill>
              </a:rPr>
              <a:t>Stories of trauma can be constructed for different purposes: to guide research, assign causality, identify responsibility, apportion blame, to allow individuals to make sense of and get over their suffering, to enable people to live together despite the injuries of the past, or to write a history that informs their identity and warrants the social and moral order.  Or to adjudicate an asylum status. </a:t>
            </a:r>
          </a:p>
          <a:p>
            <a:pPr>
              <a:lnSpc>
                <a:spcPct val="110000"/>
              </a:lnSpc>
            </a:pPr>
            <a:r>
              <a:rPr lang="en-US" sz="1900" dirty="0">
                <a:solidFill>
                  <a:schemeClr val="tx2"/>
                </a:solidFill>
              </a:rPr>
              <a:t>Trauma may become part of the founding myth (Odysseus; Aeneas-Rome) and charter of a people or faction (Karbala/Shia; Mohacs, Kosovo polje, etc.); in such cases, keeping trauma alive becomes important for moral and political legitimacy (e.g. Nakba for Palestinians; Exodus-Titus,  Shoah/Holocaust for Israelis).</a:t>
            </a:r>
          </a:p>
          <a:p>
            <a:pPr>
              <a:lnSpc>
                <a:spcPct val="110000"/>
              </a:lnSpc>
            </a:pPr>
            <a:r>
              <a:rPr lang="en-US" sz="1900" dirty="0">
                <a:solidFill>
                  <a:schemeClr val="tx2"/>
                </a:solidFill>
              </a:rPr>
              <a:t>The story that works for one of these purposes may not have the same efficacy for the others. Consequently, there may be no one story that gets it right from biological, clinical, cultural, and political perspectives. </a:t>
            </a:r>
          </a:p>
          <a:p>
            <a:pPr>
              <a:lnSpc>
                <a:spcPct val="110000"/>
              </a:lnSpc>
            </a:pPr>
            <a:r>
              <a:rPr lang="en-US" sz="1900" b="1" dirty="0">
                <a:solidFill>
                  <a:schemeClr val="tx2"/>
                </a:solidFill>
              </a:rPr>
              <a:t>We must judge each story in terms of the audience to which it is addressed and the goals it aims to achieve. </a:t>
            </a:r>
            <a:r>
              <a:rPr lang="en-US" sz="1900" dirty="0">
                <a:solidFill>
                  <a:schemeClr val="tx2"/>
                </a:solidFill>
              </a:rPr>
              <a:t>Stories created for one purpose and told in one context go out into the world to be taken up and used for other ends. We cannot ignore these wider implications of the stories we tell about trauma, especially in  asylum status determination evaluations.</a:t>
            </a:r>
          </a:p>
          <a:p>
            <a:pPr>
              <a:lnSpc>
                <a:spcPct val="110000"/>
              </a:lnSpc>
            </a:pPr>
            <a:endParaRPr lang="en-US" sz="1000" dirty="0">
              <a:solidFill>
                <a:schemeClr val="tx2"/>
              </a:solidFill>
            </a:endParaRPr>
          </a:p>
        </p:txBody>
      </p:sp>
      <p:pic>
        <p:nvPicPr>
          <p:cNvPr id="7" name="Picture 6">
            <a:extLst>
              <a:ext uri="{FF2B5EF4-FFF2-40B4-BE49-F238E27FC236}">
                <a16:creationId xmlns:a16="http://schemas.microsoft.com/office/drawing/2014/main" id="{5F4E08E7-1AEC-C34A-830C-90EE0B1C1F9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55685" y="2755635"/>
            <a:ext cx="3610859" cy="1954163"/>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076B5FAA-80BC-1B45-B97F-C7FB0B7321A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99997" y="1156574"/>
            <a:ext cx="3610859" cy="1599061"/>
          </a:xfrm>
          <a:prstGeom prst="rect">
            <a:avLst/>
          </a:prstGeom>
        </p:spPr>
      </p:pic>
    </p:spTree>
    <p:extLst>
      <p:ext uri="{BB962C8B-B14F-4D97-AF65-F5344CB8AC3E}">
        <p14:creationId xmlns:p14="http://schemas.microsoft.com/office/powerpoint/2010/main" val="22327721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5506D940-CD1A-46A6-8495-AD6F6CF8B1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958000"/>
            <a:ext cx="121932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2C0E59EF-F8DF-488B-B09D-66E4CF18AF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group of people wearing clothing&#10;&#10;Description automatically generated with low confidence">
            <a:extLst>
              <a:ext uri="{FF2B5EF4-FFF2-40B4-BE49-F238E27FC236}">
                <a16:creationId xmlns:a16="http://schemas.microsoft.com/office/drawing/2014/main" id="{59BC3C7B-9C62-4DE1-B99A-717E3538E966}"/>
              </a:ext>
            </a:extLst>
          </p:cNvPr>
          <p:cNvPicPr>
            <a:picLocks noChangeAspect="1"/>
          </p:cNvPicPr>
          <p:nvPr/>
        </p:nvPicPr>
        <p:blipFill rotWithShape="1">
          <a:blip r:embed="rId2" cstate="print">
            <a:alphaModFix amt="60000"/>
            <a:extLst>
              <a:ext uri="{28A0092B-C50C-407E-A947-70E740481C1C}">
                <a14:useLocalDpi xmlns:a14="http://schemas.microsoft.com/office/drawing/2010/main"/>
              </a:ext>
            </a:extLst>
          </a:blip>
          <a:srcRect b="-1"/>
          <a:stretch/>
        </p:blipFill>
        <p:spPr>
          <a:xfrm>
            <a:off x="-1200" y="1"/>
            <a:ext cx="12193199" cy="6857998"/>
          </a:xfrm>
          <a:prstGeom prst="rect">
            <a:avLst/>
          </a:prstGeom>
        </p:spPr>
      </p:pic>
      <p:sp>
        <p:nvSpPr>
          <p:cNvPr id="8" name="AutoShape 8" descr="44 Powerful Photos Of Ellis Island Immigrants Who Risked It All To Come To  America">
            <a:extLst>
              <a:ext uri="{FF2B5EF4-FFF2-40B4-BE49-F238E27FC236}">
                <a16:creationId xmlns:a16="http://schemas.microsoft.com/office/drawing/2014/main" id="{78CA6857-3450-4C91-82ED-32807B92FBCB}"/>
              </a:ext>
            </a:extLst>
          </p:cNvPr>
          <p:cNvSpPr>
            <a:spLocks noGrp="1" noChangeAspect="1" noChangeArrowheads="1"/>
          </p:cNvSpPr>
          <p:nvPr>
            <p:ph type="title"/>
          </p:nvPr>
        </p:nvSpPr>
        <p:spPr bwMode="auto">
          <a:xfrm>
            <a:off x="442913" y="324000"/>
            <a:ext cx="11306175" cy="738664"/>
          </a:xfrm>
          <a:prstGeom prst="rect">
            <a:avLst/>
          </a:prstGeom>
          <a:extLst>
            <a:ext uri="{909E8E84-426E-40DD-AFC4-6F175D3DCCD1}">
              <a14:hiddenFill xmlns:a14="http://schemas.microsoft.com/office/drawing/2010/main">
                <a:solidFill>
                  <a:srgbClr val="FFFFFF"/>
                </a:solidFill>
              </a14:hiddenFill>
            </a:ext>
          </a:extLst>
        </p:spPr>
        <p:txBody>
          <a:bodyPr vert="horz" wrap="square" lIns="0" tIns="0" rIns="0" bIns="0" numCol="1" rtlCol="0" anchor="t" anchorCtr="0" compatLnSpc="1">
            <a:prstTxWarp prst="textNoShape">
              <a:avLst/>
            </a:prstTxWarp>
            <a:normAutofit fontScale="90000"/>
          </a:bodyPr>
          <a:lstStyle/>
          <a:p>
            <a:r>
              <a:rPr lang="en-US" sz="4800" b="0" i="0" u="none" strike="noStrike" dirty="0">
                <a:solidFill>
                  <a:schemeClr val="bg2"/>
                </a:solidFill>
                <a:effectLst/>
                <a:latin typeface="Times New Roman" panose="02020603050405020304" pitchFamily="18" charset="0"/>
              </a:rPr>
              <a:t>Historical Documentation of U.S. federal Immigration </a:t>
            </a:r>
            <a:r>
              <a:rPr lang="en-US" dirty="0">
                <a:solidFill>
                  <a:schemeClr val="bg2"/>
                </a:solidFill>
                <a:latin typeface="Times New Roman" panose="02020603050405020304" pitchFamily="18" charset="0"/>
              </a:rPr>
              <a:t>N</a:t>
            </a:r>
            <a:r>
              <a:rPr lang="en-US" sz="4800" b="0" i="0" u="none" strike="noStrike" dirty="0">
                <a:solidFill>
                  <a:schemeClr val="bg2"/>
                </a:solidFill>
                <a:effectLst/>
                <a:latin typeface="Times New Roman" panose="02020603050405020304" pitchFamily="18" charset="0"/>
              </a:rPr>
              <a:t>orms and Practices</a:t>
            </a:r>
            <a:endParaRPr lang="en-US" dirty="0">
              <a:solidFill>
                <a:schemeClr val="bg2"/>
              </a:solidFill>
            </a:endParaRPr>
          </a:p>
        </p:txBody>
      </p:sp>
      <p:sp>
        <p:nvSpPr>
          <p:cNvPr id="5" name="Text Placeholder 4">
            <a:extLst>
              <a:ext uri="{FF2B5EF4-FFF2-40B4-BE49-F238E27FC236}">
                <a16:creationId xmlns:a16="http://schemas.microsoft.com/office/drawing/2014/main" id="{AADEC704-5682-48F8-92CB-43DAFA087EC4}"/>
              </a:ext>
            </a:extLst>
          </p:cNvPr>
          <p:cNvSpPr>
            <a:spLocks noGrp="1"/>
          </p:cNvSpPr>
          <p:nvPr>
            <p:ph type="body" idx="1"/>
          </p:nvPr>
        </p:nvSpPr>
        <p:spPr>
          <a:xfrm>
            <a:off x="442311" y="1657993"/>
            <a:ext cx="11306175" cy="694036"/>
          </a:xfrm>
        </p:spPr>
        <p:txBody>
          <a:bodyPr vert="horz" lIns="0" tIns="0" rIns="0" bIns="0" rtlCol="0">
            <a:normAutofit/>
          </a:bodyPr>
          <a:lstStyle/>
          <a:p>
            <a:pPr>
              <a:lnSpc>
                <a:spcPct val="104000"/>
              </a:lnSpc>
            </a:pPr>
            <a:r>
              <a:rPr lang="en-US" sz="4600" dirty="0">
                <a:solidFill>
                  <a:schemeClr val="bg2">
                    <a:alpha val="56000"/>
                  </a:schemeClr>
                </a:solidFill>
                <a:latin typeface="+mj-lt"/>
              </a:rPr>
              <a:t>Part II</a:t>
            </a:r>
          </a:p>
        </p:txBody>
      </p:sp>
      <p:cxnSp>
        <p:nvCxnSpPr>
          <p:cNvPr id="19" name="Straight Connector 18">
            <a:extLst>
              <a:ext uri="{FF2B5EF4-FFF2-40B4-BE49-F238E27FC236}">
                <a16:creationId xmlns:a16="http://schemas.microsoft.com/office/drawing/2014/main" id="{E8A6AB34-DF8B-4197-B131-7A005D29517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958000"/>
            <a:ext cx="121932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76399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87551-A072-4A79-B2C5-D8EBF35FFFF8}"/>
              </a:ext>
            </a:extLst>
          </p:cNvPr>
          <p:cNvSpPr>
            <a:spLocks noGrp="1"/>
          </p:cNvSpPr>
          <p:nvPr>
            <p:ph type="title"/>
          </p:nvPr>
        </p:nvSpPr>
        <p:spPr/>
        <p:txBody>
          <a:bodyPr>
            <a:noAutofit/>
          </a:bodyPr>
          <a:lstStyle/>
          <a:p>
            <a:r>
              <a:rPr lang="en-US" sz="2200" b="1" dirty="0"/>
              <a:t>Health Professionals and Immigration Law–A Very Brief and Partial History</a:t>
            </a:r>
          </a:p>
        </p:txBody>
      </p:sp>
      <p:pic>
        <p:nvPicPr>
          <p:cNvPr id="7" name="Content Placeholder 6">
            <a:extLst>
              <a:ext uri="{FF2B5EF4-FFF2-40B4-BE49-F238E27FC236}">
                <a16:creationId xmlns:a16="http://schemas.microsoft.com/office/drawing/2014/main" id="{CF5AD22B-8FD1-5B4B-B4CA-9C4BFE54B27F}"/>
              </a:ext>
            </a:extLst>
          </p:cNvPr>
          <p:cNvPicPr>
            <a:picLocks noGrp="1" noChangeAspect="1"/>
          </p:cNvPicPr>
          <p:nvPr>
            <p:ph idx="1"/>
          </p:nvPr>
        </p:nvPicPr>
        <p:blipFill>
          <a:blip r:embed="rId2"/>
          <a:stretch>
            <a:fillRect/>
          </a:stretch>
        </p:blipFill>
        <p:spPr>
          <a:xfrm>
            <a:off x="1469496" y="960549"/>
            <a:ext cx="2573115" cy="5755203"/>
          </a:xfrm>
        </p:spPr>
      </p:pic>
    </p:spTree>
    <p:extLst>
      <p:ext uri="{BB962C8B-B14F-4D97-AF65-F5344CB8AC3E}">
        <p14:creationId xmlns:p14="http://schemas.microsoft.com/office/powerpoint/2010/main" val="37732571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87551-A072-4A79-B2C5-D8EBF35FFFF8}"/>
              </a:ext>
            </a:extLst>
          </p:cNvPr>
          <p:cNvSpPr>
            <a:spLocks noGrp="1"/>
          </p:cNvSpPr>
          <p:nvPr>
            <p:ph type="title"/>
          </p:nvPr>
        </p:nvSpPr>
        <p:spPr/>
        <p:txBody>
          <a:bodyPr>
            <a:noAutofit/>
          </a:bodyPr>
          <a:lstStyle/>
          <a:p>
            <a:r>
              <a:rPr lang="en-US" sz="2200" b="1" dirty="0"/>
              <a:t>Health Professionals and Immigration Law–A Very Brief and Partial History</a:t>
            </a:r>
          </a:p>
        </p:txBody>
      </p:sp>
      <p:pic>
        <p:nvPicPr>
          <p:cNvPr id="7" name="Content Placeholder 6">
            <a:extLst>
              <a:ext uri="{FF2B5EF4-FFF2-40B4-BE49-F238E27FC236}">
                <a16:creationId xmlns:a16="http://schemas.microsoft.com/office/drawing/2014/main" id="{CF5AD22B-8FD1-5B4B-B4CA-9C4BFE54B27F}"/>
              </a:ext>
            </a:extLst>
          </p:cNvPr>
          <p:cNvPicPr>
            <a:picLocks noGrp="1" noChangeAspect="1"/>
          </p:cNvPicPr>
          <p:nvPr>
            <p:ph idx="1"/>
          </p:nvPr>
        </p:nvPicPr>
        <p:blipFill>
          <a:blip r:embed="rId2"/>
          <a:stretch>
            <a:fillRect/>
          </a:stretch>
        </p:blipFill>
        <p:spPr>
          <a:xfrm>
            <a:off x="1469496" y="960549"/>
            <a:ext cx="2573115" cy="5755203"/>
          </a:xfrm>
        </p:spPr>
      </p:pic>
      <p:sp>
        <p:nvSpPr>
          <p:cNvPr id="3" name="TextBox 2">
            <a:extLst>
              <a:ext uri="{FF2B5EF4-FFF2-40B4-BE49-F238E27FC236}">
                <a16:creationId xmlns:a16="http://schemas.microsoft.com/office/drawing/2014/main" id="{17B48E29-8994-7E4C-9B98-2E46C2F4C628}"/>
              </a:ext>
            </a:extLst>
          </p:cNvPr>
          <p:cNvSpPr txBox="1"/>
          <p:nvPr/>
        </p:nvSpPr>
        <p:spPr>
          <a:xfrm>
            <a:off x="4906880" y="1171157"/>
            <a:ext cx="6485021" cy="830997"/>
          </a:xfrm>
          <a:prstGeom prst="rect">
            <a:avLst/>
          </a:prstGeom>
          <a:noFill/>
        </p:spPr>
        <p:txBody>
          <a:bodyPr wrap="square" rtlCol="0">
            <a:spAutoFit/>
          </a:bodyPr>
          <a:lstStyle/>
          <a:p>
            <a:r>
              <a:rPr lang="en-US" sz="2400" dirty="0"/>
              <a:t>1891: “All idiots, insane persons, paupers or persons likely to become a public charge”</a:t>
            </a:r>
          </a:p>
        </p:txBody>
      </p:sp>
    </p:spTree>
    <p:extLst>
      <p:ext uri="{BB962C8B-B14F-4D97-AF65-F5344CB8AC3E}">
        <p14:creationId xmlns:p14="http://schemas.microsoft.com/office/powerpoint/2010/main" val="34534896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87551-A072-4A79-B2C5-D8EBF35FFFF8}"/>
              </a:ext>
            </a:extLst>
          </p:cNvPr>
          <p:cNvSpPr>
            <a:spLocks noGrp="1"/>
          </p:cNvSpPr>
          <p:nvPr>
            <p:ph type="title"/>
          </p:nvPr>
        </p:nvSpPr>
        <p:spPr/>
        <p:txBody>
          <a:bodyPr>
            <a:noAutofit/>
          </a:bodyPr>
          <a:lstStyle/>
          <a:p>
            <a:r>
              <a:rPr lang="en-US" sz="2200" b="1" dirty="0"/>
              <a:t>Health Professionals and Immigration Law–A Very Brief and Partial History</a:t>
            </a:r>
          </a:p>
        </p:txBody>
      </p:sp>
      <p:pic>
        <p:nvPicPr>
          <p:cNvPr id="7" name="Content Placeholder 6">
            <a:extLst>
              <a:ext uri="{FF2B5EF4-FFF2-40B4-BE49-F238E27FC236}">
                <a16:creationId xmlns:a16="http://schemas.microsoft.com/office/drawing/2014/main" id="{CF5AD22B-8FD1-5B4B-B4CA-9C4BFE54B27F}"/>
              </a:ext>
            </a:extLst>
          </p:cNvPr>
          <p:cNvPicPr>
            <a:picLocks noGrp="1" noChangeAspect="1"/>
          </p:cNvPicPr>
          <p:nvPr>
            <p:ph idx="1"/>
          </p:nvPr>
        </p:nvPicPr>
        <p:blipFill>
          <a:blip r:embed="rId2"/>
          <a:stretch>
            <a:fillRect/>
          </a:stretch>
        </p:blipFill>
        <p:spPr>
          <a:xfrm>
            <a:off x="1469496" y="960549"/>
            <a:ext cx="2573115" cy="5755203"/>
          </a:xfrm>
        </p:spPr>
      </p:pic>
      <p:sp>
        <p:nvSpPr>
          <p:cNvPr id="3" name="TextBox 2">
            <a:extLst>
              <a:ext uri="{FF2B5EF4-FFF2-40B4-BE49-F238E27FC236}">
                <a16:creationId xmlns:a16="http://schemas.microsoft.com/office/drawing/2014/main" id="{17B48E29-8994-7E4C-9B98-2E46C2F4C628}"/>
              </a:ext>
            </a:extLst>
          </p:cNvPr>
          <p:cNvSpPr txBox="1"/>
          <p:nvPr/>
        </p:nvSpPr>
        <p:spPr>
          <a:xfrm>
            <a:off x="4906880" y="1171157"/>
            <a:ext cx="6485021" cy="3416320"/>
          </a:xfrm>
          <a:prstGeom prst="rect">
            <a:avLst/>
          </a:prstGeom>
          <a:noFill/>
        </p:spPr>
        <p:txBody>
          <a:bodyPr wrap="square" rtlCol="0">
            <a:spAutoFit/>
          </a:bodyPr>
          <a:lstStyle/>
          <a:p>
            <a:r>
              <a:rPr lang="en-US" sz="2400" dirty="0"/>
              <a:t>1891: “All idiots, insane persons, paupers or persons likely to become a public charge”</a:t>
            </a:r>
          </a:p>
          <a:p>
            <a:endParaRPr lang="en-US" sz="2400" dirty="0"/>
          </a:p>
          <a:p>
            <a:r>
              <a:rPr lang="en-US" sz="2400" dirty="0"/>
              <a:t>1917: “All idiots, imbeciles, feeble-minded persons, epileptics, insane persons; persons who have had one or more attacks of insanity at any time previously; persons of constitutional psychopathic inferiority; [and] persons with chronic alcoholism.”</a:t>
            </a:r>
          </a:p>
        </p:txBody>
      </p:sp>
    </p:spTree>
    <p:extLst>
      <p:ext uri="{BB962C8B-B14F-4D97-AF65-F5344CB8AC3E}">
        <p14:creationId xmlns:p14="http://schemas.microsoft.com/office/powerpoint/2010/main" val="920464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192" name="Straight Connector 191">
            <a:extLst>
              <a:ext uri="{FF2B5EF4-FFF2-40B4-BE49-F238E27FC236}">
                <a16:creationId xmlns:a16="http://schemas.microsoft.com/office/drawing/2014/main" id="{36386491-6F13-4235-A32F-9F6D67F13D0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0000" y="0"/>
            <a:ext cx="0" cy="685800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useBgFill="1">
        <p:nvSpPr>
          <p:cNvPr id="193" name="Rectangle 192">
            <a:extLst>
              <a:ext uri="{FF2B5EF4-FFF2-40B4-BE49-F238E27FC236}">
                <a16:creationId xmlns:a16="http://schemas.microsoft.com/office/drawing/2014/main" id="{CFF384FA-A314-44A7-A8D0-A5B072C068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193">
            <a:extLst>
              <a:ext uri="{FF2B5EF4-FFF2-40B4-BE49-F238E27FC236}">
                <a16:creationId xmlns:a16="http://schemas.microsoft.com/office/drawing/2014/main" id="{2F207D4E-9AD2-486E-974F-2A1243D8B6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511675" cy="6858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C7A468-A73E-4BEE-BE3C-F75C457E62E2}"/>
              </a:ext>
            </a:extLst>
          </p:cNvPr>
          <p:cNvSpPr>
            <a:spLocks noGrp="1"/>
          </p:cNvSpPr>
          <p:nvPr>
            <p:ph type="ctrTitle"/>
          </p:nvPr>
        </p:nvSpPr>
        <p:spPr>
          <a:xfrm>
            <a:off x="1343025" y="2015413"/>
            <a:ext cx="2725737" cy="2855168"/>
          </a:xfrm>
        </p:spPr>
        <p:txBody>
          <a:bodyPr vert="horz" wrap="square" lIns="0" tIns="0" rIns="0" bIns="0" rtlCol="0" anchor="t" anchorCtr="0">
            <a:normAutofit/>
          </a:bodyPr>
          <a:lstStyle/>
          <a:p>
            <a:endParaRPr lang="en-US" sz="2400" i="1" spc="100" baseline="0" dirty="0">
              <a:solidFill>
                <a:schemeClr val="bg2"/>
              </a:solidFill>
            </a:endParaRPr>
          </a:p>
        </p:txBody>
      </p:sp>
      <p:pic>
        <p:nvPicPr>
          <p:cNvPr id="1026" name="Picture 2" descr="10,000+ Best Bridge Photos · 100% Free Download · Pexels Stock Photos">
            <a:extLst>
              <a:ext uri="{FF2B5EF4-FFF2-40B4-BE49-F238E27FC236}">
                <a16:creationId xmlns:a16="http://schemas.microsoft.com/office/drawing/2014/main" id="{C1B226BB-1E19-46CC-B410-6C054F50D50B}"/>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r="-2"/>
          <a:stretch/>
        </p:blipFill>
        <p:spPr bwMode="auto">
          <a:xfrm>
            <a:off x="4512491" y="10"/>
            <a:ext cx="7679508" cy="3218390"/>
          </a:xfrm>
          <a:custGeom>
            <a:avLst/>
            <a:gdLst/>
            <a:ahLst/>
            <a:cxnLst/>
            <a:rect l="l" t="t" r="r" b="b"/>
            <a:pathLst>
              <a:path w="7679508" h="3218400">
                <a:moveTo>
                  <a:pt x="0" y="0"/>
                </a:moveTo>
                <a:lnTo>
                  <a:pt x="7679508" y="0"/>
                </a:lnTo>
                <a:lnTo>
                  <a:pt x="7679508" y="3218400"/>
                </a:lnTo>
                <a:lnTo>
                  <a:pt x="0" y="3218400"/>
                </a:lnTo>
                <a:close/>
              </a:path>
            </a:pathLst>
          </a:custGeom>
          <a:noFill/>
          <a:extLst>
            <a:ext uri="{909E8E84-426E-40DD-AFC4-6F175D3DCCD1}">
              <a14:hiddenFill xmlns:a14="http://schemas.microsoft.com/office/drawing/2010/main">
                <a:solidFill>
                  <a:srgbClr val="FFFFFF"/>
                </a:solidFill>
              </a14:hiddenFill>
            </a:ext>
          </a:extLst>
        </p:spPr>
      </p:pic>
      <p:cxnSp>
        <p:nvCxnSpPr>
          <p:cNvPr id="195" name="Straight Connector 194">
            <a:extLst>
              <a:ext uri="{FF2B5EF4-FFF2-40B4-BE49-F238E27FC236}">
                <a16:creationId xmlns:a16="http://schemas.microsoft.com/office/drawing/2014/main" id="{1492095D-3AAE-46F7-B381-A678785812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0000" y="0"/>
            <a:ext cx="0" cy="685800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17039B04-A883-41EC-9194-9716955FADF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11675" y="0"/>
            <a:ext cx="0" cy="685800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420275EF-0379-41D7-BDF1-6272017DCC4E}"/>
              </a:ext>
            </a:extLst>
          </p:cNvPr>
          <p:cNvSpPr>
            <a:spLocks noGrp="1"/>
          </p:cNvSpPr>
          <p:nvPr>
            <p:ph type="subTitle" idx="1"/>
          </p:nvPr>
        </p:nvSpPr>
        <p:spPr>
          <a:xfrm>
            <a:off x="4979988" y="3429000"/>
            <a:ext cx="6769100" cy="3218390"/>
          </a:xfrm>
        </p:spPr>
        <p:txBody>
          <a:bodyPr vert="horz" lIns="0" tIns="0" rIns="0" bIns="0" rtlCol="0">
            <a:normAutofit/>
          </a:bodyPr>
          <a:lstStyle/>
          <a:p>
            <a:pPr marL="182880" algn="ctr">
              <a:lnSpc>
                <a:spcPct val="110000"/>
              </a:lnSpc>
            </a:pPr>
            <a:r>
              <a:rPr lang="en-US" sz="4000" i="1" spc="100" baseline="0" dirty="0">
                <a:solidFill>
                  <a:schemeClr val="accent3">
                    <a:lumMod val="50000"/>
                  </a:schemeClr>
                </a:solidFill>
              </a:rPr>
              <a:t>Bridging the Scientific-Legal Divide in the Adjudication of Trauma in Immigration Proceedings</a:t>
            </a:r>
            <a:endParaRPr lang="en-US" sz="4000" dirty="0">
              <a:solidFill>
                <a:schemeClr val="accent3">
                  <a:lumMod val="50000"/>
                </a:schemeClr>
              </a:solidFill>
              <a:latin typeface="+mn-lt"/>
            </a:endParaRPr>
          </a:p>
        </p:txBody>
      </p:sp>
      <p:pic>
        <p:nvPicPr>
          <p:cNvPr id="10" name="Picture 9">
            <a:extLst>
              <a:ext uri="{FF2B5EF4-FFF2-40B4-BE49-F238E27FC236}">
                <a16:creationId xmlns:a16="http://schemas.microsoft.com/office/drawing/2014/main" id="{9976DB44-C56D-4759-82C3-AD52CBEB0F8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97059" y="545537"/>
            <a:ext cx="3893159" cy="1063668"/>
          </a:xfrm>
          <a:custGeom>
            <a:avLst/>
            <a:gdLst/>
            <a:ahLst/>
            <a:cxnLst/>
            <a:rect l="l" t="t" r="r" b="b"/>
            <a:pathLst>
              <a:path w="4063996" h="2736848">
                <a:moveTo>
                  <a:pt x="0" y="0"/>
                </a:moveTo>
                <a:lnTo>
                  <a:pt x="4063996" y="0"/>
                </a:lnTo>
                <a:lnTo>
                  <a:pt x="4063996" y="2736848"/>
                </a:lnTo>
                <a:lnTo>
                  <a:pt x="0" y="2736848"/>
                </a:lnTo>
                <a:close/>
              </a:path>
            </a:pathLst>
          </a:custGeom>
        </p:spPr>
      </p:pic>
      <p:pic>
        <p:nvPicPr>
          <p:cNvPr id="11" name="Picture 10">
            <a:extLst>
              <a:ext uri="{FF2B5EF4-FFF2-40B4-BE49-F238E27FC236}">
                <a16:creationId xmlns:a16="http://schemas.microsoft.com/office/drawing/2014/main" id="{853C07F0-DE48-447C-9BEE-A1A365D15C32}"/>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66101" y="1844036"/>
            <a:ext cx="3179472" cy="1739255"/>
          </a:xfrm>
          <a:custGeom>
            <a:avLst/>
            <a:gdLst/>
            <a:ahLst/>
            <a:cxnLst/>
            <a:rect l="l" t="t" r="r" b="b"/>
            <a:pathLst>
              <a:path w="4063996" h="2736848">
                <a:moveTo>
                  <a:pt x="0" y="0"/>
                </a:moveTo>
                <a:lnTo>
                  <a:pt x="4063996" y="0"/>
                </a:lnTo>
                <a:lnTo>
                  <a:pt x="4063996" y="2736848"/>
                </a:lnTo>
                <a:lnTo>
                  <a:pt x="0" y="2736848"/>
                </a:lnTo>
                <a:close/>
              </a:path>
            </a:pathLst>
          </a:custGeom>
        </p:spPr>
      </p:pic>
      <p:pic>
        <p:nvPicPr>
          <p:cNvPr id="13" name="Content Placeholder 9">
            <a:extLst>
              <a:ext uri="{FF2B5EF4-FFF2-40B4-BE49-F238E27FC236}">
                <a16:creationId xmlns:a16="http://schemas.microsoft.com/office/drawing/2014/main" id="{1BD70CDC-9F11-42A8-AA35-4D97D48F8391}"/>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514576" y="4144336"/>
            <a:ext cx="3178166" cy="1787718"/>
          </a:xfrm>
          <a:custGeom>
            <a:avLst/>
            <a:gdLst/>
            <a:ahLst/>
            <a:cxnLst/>
            <a:rect l="l" t="t" r="r" b="b"/>
            <a:pathLst>
              <a:path w="4063996" h="2736848">
                <a:moveTo>
                  <a:pt x="0" y="0"/>
                </a:moveTo>
                <a:lnTo>
                  <a:pt x="4063996" y="0"/>
                </a:lnTo>
                <a:lnTo>
                  <a:pt x="4063996" y="2736848"/>
                </a:lnTo>
                <a:lnTo>
                  <a:pt x="0" y="2736848"/>
                </a:lnTo>
                <a:close/>
              </a:path>
            </a:pathLst>
          </a:custGeom>
        </p:spPr>
      </p:pic>
    </p:spTree>
    <p:extLst>
      <p:ext uri="{BB962C8B-B14F-4D97-AF65-F5344CB8AC3E}">
        <p14:creationId xmlns:p14="http://schemas.microsoft.com/office/powerpoint/2010/main" val="8013188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87551-A072-4A79-B2C5-D8EBF35FFFF8}"/>
              </a:ext>
            </a:extLst>
          </p:cNvPr>
          <p:cNvSpPr>
            <a:spLocks noGrp="1"/>
          </p:cNvSpPr>
          <p:nvPr>
            <p:ph type="title"/>
          </p:nvPr>
        </p:nvSpPr>
        <p:spPr/>
        <p:txBody>
          <a:bodyPr>
            <a:noAutofit/>
          </a:bodyPr>
          <a:lstStyle/>
          <a:p>
            <a:r>
              <a:rPr lang="en-US" sz="2200" b="1" dirty="0"/>
              <a:t>Health Professionals and Immigration Law–A Very Brief and Partial History</a:t>
            </a:r>
          </a:p>
        </p:txBody>
      </p:sp>
      <p:pic>
        <p:nvPicPr>
          <p:cNvPr id="6" name="Picture 5">
            <a:extLst>
              <a:ext uri="{FF2B5EF4-FFF2-40B4-BE49-F238E27FC236}">
                <a16:creationId xmlns:a16="http://schemas.microsoft.com/office/drawing/2014/main" id="{E6EC2ED7-ED68-7341-8B29-D792F5C052D6}"/>
              </a:ext>
            </a:extLst>
          </p:cNvPr>
          <p:cNvPicPr>
            <a:picLocks noChangeAspect="1"/>
          </p:cNvPicPr>
          <p:nvPr/>
        </p:nvPicPr>
        <p:blipFill>
          <a:blip r:embed="rId2"/>
          <a:stretch>
            <a:fillRect/>
          </a:stretch>
        </p:blipFill>
        <p:spPr>
          <a:xfrm>
            <a:off x="2233975" y="1126310"/>
            <a:ext cx="3732740" cy="4877447"/>
          </a:xfrm>
          <a:prstGeom prst="rect">
            <a:avLst/>
          </a:prstGeom>
        </p:spPr>
      </p:pic>
      <p:pic>
        <p:nvPicPr>
          <p:cNvPr id="8" name="Picture 7">
            <a:extLst>
              <a:ext uri="{FF2B5EF4-FFF2-40B4-BE49-F238E27FC236}">
                <a16:creationId xmlns:a16="http://schemas.microsoft.com/office/drawing/2014/main" id="{B7434375-D8E8-FA45-AE52-FC6843438034}"/>
              </a:ext>
            </a:extLst>
          </p:cNvPr>
          <p:cNvPicPr>
            <a:picLocks noChangeAspect="1"/>
          </p:cNvPicPr>
          <p:nvPr/>
        </p:nvPicPr>
        <p:blipFill>
          <a:blip r:embed="rId3"/>
          <a:stretch>
            <a:fillRect/>
          </a:stretch>
        </p:blipFill>
        <p:spPr>
          <a:xfrm>
            <a:off x="6293853" y="1126310"/>
            <a:ext cx="3502801" cy="4877447"/>
          </a:xfrm>
          <a:prstGeom prst="rect">
            <a:avLst/>
          </a:prstGeom>
        </p:spPr>
      </p:pic>
      <p:sp>
        <p:nvSpPr>
          <p:cNvPr id="10" name="Rectangle 9">
            <a:extLst>
              <a:ext uri="{FF2B5EF4-FFF2-40B4-BE49-F238E27FC236}">
                <a16:creationId xmlns:a16="http://schemas.microsoft.com/office/drawing/2014/main" id="{1D0DE205-C341-704D-A955-9F1B57682D33}"/>
              </a:ext>
            </a:extLst>
          </p:cNvPr>
          <p:cNvSpPr/>
          <p:nvPr/>
        </p:nvSpPr>
        <p:spPr>
          <a:xfrm>
            <a:off x="2133599" y="6027821"/>
            <a:ext cx="7888705" cy="646331"/>
          </a:xfrm>
          <a:prstGeom prst="rect">
            <a:avLst/>
          </a:prstGeom>
        </p:spPr>
        <p:txBody>
          <a:bodyPr wrap="square">
            <a:spAutoFit/>
          </a:bodyPr>
          <a:lstStyle/>
          <a:p>
            <a:r>
              <a:rPr lang="en-US" dirty="0"/>
              <a:t>The 1918 manual provided portraits of immigrants that claimed to identify disqualifying illnesses from facial expressions.</a:t>
            </a:r>
          </a:p>
        </p:txBody>
      </p:sp>
    </p:spTree>
    <p:extLst>
      <p:ext uri="{BB962C8B-B14F-4D97-AF65-F5344CB8AC3E}">
        <p14:creationId xmlns:p14="http://schemas.microsoft.com/office/powerpoint/2010/main" val="27977138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87551-A072-4A79-B2C5-D8EBF35FFFF8}"/>
              </a:ext>
            </a:extLst>
          </p:cNvPr>
          <p:cNvSpPr>
            <a:spLocks noGrp="1"/>
          </p:cNvSpPr>
          <p:nvPr>
            <p:ph type="title"/>
          </p:nvPr>
        </p:nvSpPr>
        <p:spPr/>
        <p:txBody>
          <a:bodyPr>
            <a:noAutofit/>
          </a:bodyPr>
          <a:lstStyle/>
          <a:p>
            <a:r>
              <a:rPr lang="en-US" sz="2200" b="1" dirty="0"/>
              <a:t>Health Professionals and Immigration Law–A Very Brief and Partial History</a:t>
            </a:r>
          </a:p>
        </p:txBody>
      </p:sp>
      <p:pic>
        <p:nvPicPr>
          <p:cNvPr id="3" name="Picture 2">
            <a:extLst>
              <a:ext uri="{FF2B5EF4-FFF2-40B4-BE49-F238E27FC236}">
                <a16:creationId xmlns:a16="http://schemas.microsoft.com/office/drawing/2014/main" id="{09B56798-EB53-9E48-9031-0358442FA933}"/>
              </a:ext>
            </a:extLst>
          </p:cNvPr>
          <p:cNvPicPr>
            <a:picLocks noChangeAspect="1"/>
          </p:cNvPicPr>
          <p:nvPr/>
        </p:nvPicPr>
        <p:blipFill>
          <a:blip r:embed="rId2"/>
          <a:stretch>
            <a:fillRect/>
          </a:stretch>
        </p:blipFill>
        <p:spPr>
          <a:xfrm>
            <a:off x="1343025" y="1299410"/>
            <a:ext cx="6342506" cy="4431297"/>
          </a:xfrm>
          <a:prstGeom prst="rect">
            <a:avLst/>
          </a:prstGeom>
        </p:spPr>
      </p:pic>
      <p:sp>
        <p:nvSpPr>
          <p:cNvPr id="4" name="Rectangle 3">
            <a:extLst>
              <a:ext uri="{FF2B5EF4-FFF2-40B4-BE49-F238E27FC236}">
                <a16:creationId xmlns:a16="http://schemas.microsoft.com/office/drawing/2014/main" id="{C83E43DB-48E0-F74A-A41E-94132CCAD691}"/>
              </a:ext>
            </a:extLst>
          </p:cNvPr>
          <p:cNvSpPr/>
          <p:nvPr/>
        </p:nvSpPr>
        <p:spPr>
          <a:xfrm>
            <a:off x="1282865" y="5875363"/>
            <a:ext cx="6965282" cy="923330"/>
          </a:xfrm>
          <a:prstGeom prst="rect">
            <a:avLst/>
          </a:prstGeom>
        </p:spPr>
        <p:txBody>
          <a:bodyPr wrap="square">
            <a:spAutoFit/>
          </a:bodyPr>
          <a:lstStyle/>
          <a:p>
            <a:r>
              <a:rPr lang="en-US" dirty="0"/>
              <a:t>An officer of the USPHS administers an intelligence test; the caption from 1915 describes the test subject as “a mentally defective immigrant woman”</a:t>
            </a:r>
          </a:p>
        </p:txBody>
      </p:sp>
    </p:spTree>
    <p:extLst>
      <p:ext uri="{BB962C8B-B14F-4D97-AF65-F5344CB8AC3E}">
        <p14:creationId xmlns:p14="http://schemas.microsoft.com/office/powerpoint/2010/main" val="596137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87551-A072-4A79-B2C5-D8EBF35FFFF8}"/>
              </a:ext>
            </a:extLst>
          </p:cNvPr>
          <p:cNvSpPr>
            <a:spLocks noGrp="1"/>
          </p:cNvSpPr>
          <p:nvPr>
            <p:ph type="title"/>
          </p:nvPr>
        </p:nvSpPr>
        <p:spPr/>
        <p:txBody>
          <a:bodyPr>
            <a:noAutofit/>
          </a:bodyPr>
          <a:lstStyle/>
          <a:p>
            <a:r>
              <a:rPr lang="en-US" sz="2200" b="1" dirty="0"/>
              <a:t>Health Professionals and Immigration Law–A Very Brief and Partial History</a:t>
            </a:r>
          </a:p>
        </p:txBody>
      </p:sp>
      <p:pic>
        <p:nvPicPr>
          <p:cNvPr id="3" name="Picture 2">
            <a:extLst>
              <a:ext uri="{FF2B5EF4-FFF2-40B4-BE49-F238E27FC236}">
                <a16:creationId xmlns:a16="http://schemas.microsoft.com/office/drawing/2014/main" id="{09B56798-EB53-9E48-9031-0358442FA933}"/>
              </a:ext>
            </a:extLst>
          </p:cNvPr>
          <p:cNvPicPr>
            <a:picLocks noChangeAspect="1"/>
          </p:cNvPicPr>
          <p:nvPr/>
        </p:nvPicPr>
        <p:blipFill>
          <a:blip r:embed="rId2"/>
          <a:stretch>
            <a:fillRect/>
          </a:stretch>
        </p:blipFill>
        <p:spPr>
          <a:xfrm>
            <a:off x="1343025" y="1299410"/>
            <a:ext cx="6342506" cy="4431297"/>
          </a:xfrm>
          <a:prstGeom prst="rect">
            <a:avLst/>
          </a:prstGeom>
        </p:spPr>
      </p:pic>
      <p:sp>
        <p:nvSpPr>
          <p:cNvPr id="4" name="Rectangle 3">
            <a:extLst>
              <a:ext uri="{FF2B5EF4-FFF2-40B4-BE49-F238E27FC236}">
                <a16:creationId xmlns:a16="http://schemas.microsoft.com/office/drawing/2014/main" id="{C83E43DB-48E0-F74A-A41E-94132CCAD691}"/>
              </a:ext>
            </a:extLst>
          </p:cNvPr>
          <p:cNvSpPr/>
          <p:nvPr/>
        </p:nvSpPr>
        <p:spPr>
          <a:xfrm>
            <a:off x="1282865" y="5875363"/>
            <a:ext cx="6965282" cy="923330"/>
          </a:xfrm>
          <a:prstGeom prst="rect">
            <a:avLst/>
          </a:prstGeom>
        </p:spPr>
        <p:txBody>
          <a:bodyPr wrap="square">
            <a:spAutoFit/>
          </a:bodyPr>
          <a:lstStyle/>
          <a:p>
            <a:r>
              <a:rPr lang="en-US" dirty="0"/>
              <a:t>An officer of the USPHS administers an intelligence test; the caption from 1915 describes the test subject as “a mentally defective immigrant woman”</a:t>
            </a:r>
          </a:p>
        </p:txBody>
      </p:sp>
      <p:sp>
        <p:nvSpPr>
          <p:cNvPr id="6" name="Rectangle 5">
            <a:extLst>
              <a:ext uri="{FF2B5EF4-FFF2-40B4-BE49-F238E27FC236}">
                <a16:creationId xmlns:a16="http://schemas.microsoft.com/office/drawing/2014/main" id="{8BE51F2B-369D-2245-84C4-C88655B20532}"/>
              </a:ext>
            </a:extLst>
          </p:cNvPr>
          <p:cNvSpPr/>
          <p:nvPr/>
        </p:nvSpPr>
        <p:spPr>
          <a:xfrm>
            <a:off x="7964905" y="1688785"/>
            <a:ext cx="3886200" cy="3816429"/>
          </a:xfrm>
          <a:prstGeom prst="rect">
            <a:avLst/>
          </a:prstGeom>
        </p:spPr>
        <p:txBody>
          <a:bodyPr wrap="square">
            <a:spAutoFit/>
          </a:bodyPr>
          <a:lstStyle/>
          <a:p>
            <a:r>
              <a:rPr lang="en-US" sz="2200" dirty="0"/>
              <a:t>“Fortunately, the term ‘feeble-mindedness’ is regarded by most alienists as a sort of waste basket for many forms and degrees of weakmindedness, and since it is incorporated in the law as a mandatorily excludable defect, it is especially suited to the needs of [Ellis Island] examiners.”</a:t>
            </a:r>
          </a:p>
        </p:txBody>
      </p:sp>
    </p:spTree>
    <p:extLst>
      <p:ext uri="{BB962C8B-B14F-4D97-AF65-F5344CB8AC3E}">
        <p14:creationId xmlns:p14="http://schemas.microsoft.com/office/powerpoint/2010/main" val="7586925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5506D940-CD1A-46A6-8495-AD6F6CF8B1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958000"/>
            <a:ext cx="121932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2C0E59EF-F8DF-488B-B09D-66E4CF18AF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 picture containing sky, building, walking, standing&#10;&#10;Description automatically generated">
            <a:extLst>
              <a:ext uri="{FF2B5EF4-FFF2-40B4-BE49-F238E27FC236}">
                <a16:creationId xmlns:a16="http://schemas.microsoft.com/office/drawing/2014/main" id="{0525B905-7716-4E77-9D60-81ED29DC0AA2}"/>
              </a:ext>
            </a:extLst>
          </p:cNvPr>
          <p:cNvPicPr>
            <a:picLocks noChangeAspect="1"/>
          </p:cNvPicPr>
          <p:nvPr/>
        </p:nvPicPr>
        <p:blipFill rotWithShape="1">
          <a:blip r:embed="rId2" cstate="hqprint">
            <a:alphaModFix amt="60000"/>
            <a:extLst>
              <a:ext uri="{28A0092B-C50C-407E-A947-70E740481C1C}">
                <a14:useLocalDpi xmlns:a14="http://schemas.microsoft.com/office/drawing/2010/main"/>
              </a:ext>
            </a:extLst>
          </a:blip>
          <a:srcRect/>
          <a:stretch/>
        </p:blipFill>
        <p:spPr>
          <a:xfrm>
            <a:off x="-1200" y="1"/>
            <a:ext cx="12193199" cy="6857998"/>
          </a:xfrm>
          <a:prstGeom prst="rect">
            <a:avLst/>
          </a:prstGeom>
        </p:spPr>
      </p:pic>
      <p:sp>
        <p:nvSpPr>
          <p:cNvPr id="13" name="Title 12">
            <a:extLst>
              <a:ext uri="{FF2B5EF4-FFF2-40B4-BE49-F238E27FC236}">
                <a16:creationId xmlns:a16="http://schemas.microsoft.com/office/drawing/2014/main" id="{DAA399FD-2E6C-4040-8C9E-A92BF80BF039}"/>
              </a:ext>
            </a:extLst>
          </p:cNvPr>
          <p:cNvSpPr>
            <a:spLocks noGrp="1"/>
          </p:cNvSpPr>
          <p:nvPr>
            <p:ph type="title"/>
          </p:nvPr>
        </p:nvSpPr>
        <p:spPr>
          <a:xfrm>
            <a:off x="442913" y="324000"/>
            <a:ext cx="11306175" cy="738664"/>
          </a:xfrm>
        </p:spPr>
        <p:txBody>
          <a:bodyPr vert="horz" wrap="square" lIns="0" tIns="0" rIns="0" bIns="0" rtlCol="0" anchor="t" anchorCtr="0">
            <a:normAutofit fontScale="90000"/>
          </a:bodyPr>
          <a:lstStyle/>
          <a:p>
            <a:r>
              <a:rPr lang="en-US" sz="4800" b="0" i="0" u="none" strike="noStrike" dirty="0">
                <a:solidFill>
                  <a:schemeClr val="bg2"/>
                </a:solidFill>
                <a:effectLst/>
                <a:latin typeface="Times New Roman" panose="02020603050405020304" pitchFamily="18" charset="0"/>
              </a:rPr>
              <a:t>Developments of trauma as inclusion in Immigration </a:t>
            </a:r>
            <a:r>
              <a:rPr lang="en-US" dirty="0">
                <a:solidFill>
                  <a:schemeClr val="bg2"/>
                </a:solidFill>
                <a:latin typeface="Times New Roman" panose="02020603050405020304" pitchFamily="18" charset="0"/>
              </a:rPr>
              <a:t>L</a:t>
            </a:r>
            <a:r>
              <a:rPr lang="en-US" sz="4800" b="0" i="0" u="none" strike="noStrike" dirty="0">
                <a:solidFill>
                  <a:schemeClr val="bg2"/>
                </a:solidFill>
                <a:effectLst/>
                <a:latin typeface="Times New Roman" panose="02020603050405020304" pitchFamily="18" charset="0"/>
              </a:rPr>
              <a:t>aw</a:t>
            </a:r>
            <a:br>
              <a:rPr lang="en-US" sz="4800" b="0" i="0" u="none" strike="noStrike" dirty="0">
                <a:solidFill>
                  <a:schemeClr val="bg2"/>
                </a:solidFill>
                <a:effectLst/>
                <a:latin typeface="Times New Roman" panose="02020603050405020304" pitchFamily="18" charset="0"/>
              </a:rPr>
            </a:br>
            <a:r>
              <a:rPr lang="en-US" sz="4800" b="0" i="0" u="none" strike="noStrike" dirty="0">
                <a:solidFill>
                  <a:schemeClr val="bg2"/>
                </a:solidFill>
                <a:effectLst/>
                <a:latin typeface="Times New Roman" panose="02020603050405020304" pitchFamily="18" charset="0"/>
              </a:rPr>
              <a:t>Part III </a:t>
            </a:r>
            <a:endParaRPr lang="en-US" dirty="0">
              <a:solidFill>
                <a:schemeClr val="bg2"/>
              </a:solidFill>
            </a:endParaRPr>
          </a:p>
        </p:txBody>
      </p:sp>
      <p:cxnSp>
        <p:nvCxnSpPr>
          <p:cNvPr id="24" name="Straight Connector 23">
            <a:extLst>
              <a:ext uri="{FF2B5EF4-FFF2-40B4-BE49-F238E27FC236}">
                <a16:creationId xmlns:a16="http://schemas.microsoft.com/office/drawing/2014/main" id="{E8A6AB34-DF8B-4197-B131-7A005D29517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958000"/>
            <a:ext cx="121932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46515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F8ACF-A5BD-4E26-9679-33F611286A37}"/>
              </a:ext>
            </a:extLst>
          </p:cNvPr>
          <p:cNvSpPr>
            <a:spLocks noGrp="1"/>
          </p:cNvSpPr>
          <p:nvPr>
            <p:ph type="title"/>
          </p:nvPr>
        </p:nvSpPr>
        <p:spPr/>
        <p:txBody>
          <a:bodyPr>
            <a:normAutofit fontScale="90000"/>
          </a:bodyPr>
          <a:lstStyle/>
          <a:p>
            <a:r>
              <a:rPr lang="en-US" dirty="0"/>
              <a:t>Immigration Law’s Inclusion of Trauma Generally</a:t>
            </a:r>
          </a:p>
        </p:txBody>
      </p:sp>
      <p:sp>
        <p:nvSpPr>
          <p:cNvPr id="3" name="Content Placeholder 2">
            <a:extLst>
              <a:ext uri="{FF2B5EF4-FFF2-40B4-BE49-F238E27FC236}">
                <a16:creationId xmlns:a16="http://schemas.microsoft.com/office/drawing/2014/main" id="{580EA21E-D534-4416-88A2-8F6F249AD2EE}"/>
              </a:ext>
            </a:extLst>
          </p:cNvPr>
          <p:cNvSpPr>
            <a:spLocks noGrp="1"/>
          </p:cNvSpPr>
          <p:nvPr>
            <p:ph idx="1"/>
          </p:nvPr>
        </p:nvSpPr>
        <p:spPr/>
        <p:txBody>
          <a:bodyPr/>
          <a:lstStyle/>
          <a:p>
            <a:r>
              <a:rPr lang="en-US" dirty="0"/>
              <a:t>Immigration Law’s Humanitarianism – the recognition of experiences of trauma as a ground for immigration inclusion </a:t>
            </a:r>
          </a:p>
          <a:p>
            <a:pPr marL="0" indent="0">
              <a:buNone/>
            </a:pPr>
            <a:endParaRPr lang="en-US" dirty="0"/>
          </a:p>
          <a:p>
            <a:r>
              <a:rPr lang="en-US" dirty="0"/>
              <a:t>Taming Immigration Trauma – the judicial or political recognition of immigration enforcement’s (exclusion, deportation, detention) as trauma  </a:t>
            </a:r>
          </a:p>
        </p:txBody>
      </p:sp>
    </p:spTree>
    <p:extLst>
      <p:ext uri="{BB962C8B-B14F-4D97-AF65-F5344CB8AC3E}">
        <p14:creationId xmlns:p14="http://schemas.microsoft.com/office/powerpoint/2010/main" val="25953460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9F6E5-B39C-4C4A-9E5D-25FBF30DD906}"/>
              </a:ext>
            </a:extLst>
          </p:cNvPr>
          <p:cNvSpPr>
            <a:spLocks noGrp="1"/>
          </p:cNvSpPr>
          <p:nvPr>
            <p:ph type="ctrTitle"/>
          </p:nvPr>
        </p:nvSpPr>
        <p:spPr>
          <a:xfrm>
            <a:off x="442913" y="441325"/>
            <a:ext cx="11306175" cy="1270030"/>
          </a:xfrm>
        </p:spPr>
        <p:txBody>
          <a:bodyPr>
            <a:normAutofit fontScale="90000"/>
          </a:bodyPr>
          <a:lstStyle/>
          <a:p>
            <a:r>
              <a:rPr lang="en-US" dirty="0"/>
              <a:t>Timeline of Immigration Law’s Humanitarianism </a:t>
            </a:r>
            <a:endParaRPr lang="ru-RU" dirty="0"/>
          </a:p>
        </p:txBody>
      </p:sp>
      <p:sp>
        <p:nvSpPr>
          <p:cNvPr id="3" name="Subtitle 2">
            <a:extLst>
              <a:ext uri="{FF2B5EF4-FFF2-40B4-BE49-F238E27FC236}">
                <a16:creationId xmlns:a16="http://schemas.microsoft.com/office/drawing/2014/main" id="{24FF4EF8-7129-4C22-91BE-D343BA99E7D1}"/>
              </a:ext>
            </a:extLst>
          </p:cNvPr>
          <p:cNvSpPr>
            <a:spLocks noGrp="1"/>
          </p:cNvSpPr>
          <p:nvPr>
            <p:ph type="subTitle" idx="1"/>
          </p:nvPr>
        </p:nvSpPr>
        <p:spPr/>
        <p:txBody>
          <a:bodyPr/>
          <a:lstStyle/>
          <a:p>
            <a:endParaRPr lang="en-US"/>
          </a:p>
        </p:txBody>
      </p:sp>
      <p:graphicFrame>
        <p:nvGraphicFramePr>
          <p:cNvPr id="4" name="Content Placeholder 3" descr="Placeholder Timeline">
            <a:extLst>
              <a:ext uri="{FF2B5EF4-FFF2-40B4-BE49-F238E27FC236}">
                <a16:creationId xmlns:a16="http://schemas.microsoft.com/office/drawing/2014/main" id="{DB0E5A95-7880-4EB7-8DC9-6AC3E546D0E6}"/>
              </a:ext>
            </a:extLst>
          </p:cNvPr>
          <p:cNvGraphicFramePr>
            <a:graphicFrameLocks noGrp="1"/>
          </p:cNvGraphicFramePr>
          <p:nvPr>
            <p:ph idx="4294967295"/>
            <p:extLst>
              <p:ext uri="{D42A27DB-BD31-4B8C-83A1-F6EECF244321}">
                <p14:modId xmlns:p14="http://schemas.microsoft.com/office/powerpoint/2010/main" val="3639701736"/>
              </p:ext>
            </p:extLst>
          </p:nvPr>
        </p:nvGraphicFramePr>
        <p:xfrm>
          <a:off x="0" y="1825625"/>
          <a:ext cx="12192000" cy="48520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663688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71" name="Straight Connector 70">
            <a:extLst>
              <a:ext uri="{FF2B5EF4-FFF2-40B4-BE49-F238E27FC236}">
                <a16:creationId xmlns:a16="http://schemas.microsoft.com/office/drawing/2014/main" id="{5506D940-CD1A-46A6-8495-AD6F6CF8B1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958000"/>
            <a:ext cx="121932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useBgFill="1">
        <p:nvSpPr>
          <p:cNvPr id="73" name="Rectangle 72">
            <a:extLst>
              <a:ext uri="{FF2B5EF4-FFF2-40B4-BE49-F238E27FC236}">
                <a16:creationId xmlns:a16="http://schemas.microsoft.com/office/drawing/2014/main" id="{8384DFCF-812D-4D4D-AF17-87CF240955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5" name="Rectangle 74">
            <a:extLst>
              <a:ext uri="{FF2B5EF4-FFF2-40B4-BE49-F238E27FC236}">
                <a16:creationId xmlns:a16="http://schemas.microsoft.com/office/drawing/2014/main" id="{8222F46F-E204-4B5E-B993-7EE11093C3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68CD03-EC93-4838-95B9-ED81CA44EA37}"/>
              </a:ext>
            </a:extLst>
          </p:cNvPr>
          <p:cNvSpPr>
            <a:spLocks noGrp="1"/>
          </p:cNvSpPr>
          <p:nvPr>
            <p:ph type="title"/>
          </p:nvPr>
        </p:nvSpPr>
        <p:spPr>
          <a:xfrm>
            <a:off x="1342800" y="299811"/>
            <a:ext cx="6769324" cy="2913288"/>
          </a:xfrm>
        </p:spPr>
        <p:txBody>
          <a:bodyPr vert="horz" wrap="square" lIns="0" tIns="0" rIns="0" bIns="0" rtlCol="0" anchor="t" anchorCtr="0">
            <a:normAutofit/>
          </a:bodyPr>
          <a:lstStyle/>
          <a:p>
            <a:r>
              <a:rPr lang="en-US" sz="3600" dirty="0">
                <a:solidFill>
                  <a:schemeClr val="bg1"/>
                </a:solidFill>
                <a:effectLst/>
                <a:latin typeface="Times New Roman" panose="02020603050405020304" pitchFamily="18" charset="0"/>
                <a:ea typeface="Times New Roman" panose="02020603050405020304" pitchFamily="18" charset="0"/>
              </a:rPr>
              <a:t>The taming of immigration trauma has been a slow process that, if traced, would resemble a complex roller coaster with sharp highs and lows as well as swift reversals. </a:t>
            </a:r>
            <a:endParaRPr lang="en-US" sz="3600" dirty="0">
              <a:solidFill>
                <a:schemeClr val="bg1"/>
              </a:solidFill>
            </a:endParaRPr>
          </a:p>
        </p:txBody>
      </p:sp>
      <p:pic>
        <p:nvPicPr>
          <p:cNvPr id="1026" name="Picture 2" descr="Educators, let's get on the right roller coaster ride - Teach Middle East  Magazine">
            <a:extLst>
              <a:ext uri="{FF2B5EF4-FFF2-40B4-BE49-F238E27FC236}">
                <a16:creationId xmlns:a16="http://schemas.microsoft.com/office/drawing/2014/main" id="{924F5A2F-B63A-45DA-B34B-E31F4693ED7E}"/>
              </a:ext>
            </a:extLst>
          </p:cNvPr>
          <p:cNvPicPr>
            <a:picLocks noGrp="1" noChangeAspect="1" noChangeArrowheads="1"/>
          </p:cNvPicPr>
          <p:nvPr>
            <p:ph idx="1"/>
          </p:nvPr>
        </p:nvPicPr>
        <p:blipFill rotWithShape="1">
          <a:blip r:embed="rId2" cstate="print">
            <a:extLst>
              <a:ext uri="{28A0092B-C50C-407E-A947-70E740481C1C}">
                <a14:useLocalDpi xmlns:a14="http://schemas.microsoft.com/office/drawing/2010/main"/>
              </a:ext>
            </a:extLst>
          </a:blip>
          <a:srcRect r="-1"/>
          <a:stretch/>
        </p:blipFill>
        <p:spPr bwMode="auto">
          <a:xfrm>
            <a:off x="900000" y="3639600"/>
            <a:ext cx="11292000" cy="3218400"/>
          </a:xfrm>
          <a:custGeom>
            <a:avLst/>
            <a:gdLst/>
            <a:ahLst/>
            <a:cxnLst/>
            <a:rect l="l" t="t" r="r" b="b"/>
            <a:pathLst>
              <a:path w="11292000" h="3218400">
                <a:moveTo>
                  <a:pt x="0" y="0"/>
                </a:moveTo>
                <a:lnTo>
                  <a:pt x="11292000" y="0"/>
                </a:lnTo>
                <a:lnTo>
                  <a:pt x="11292000" y="3218400"/>
                </a:lnTo>
                <a:lnTo>
                  <a:pt x="0" y="3218400"/>
                </a:lnTo>
                <a:close/>
              </a:path>
            </a:pathLst>
          </a:custGeom>
          <a:noFill/>
          <a:extLst>
            <a:ext uri="{909E8E84-426E-40DD-AFC4-6F175D3DCCD1}">
              <a14:hiddenFill xmlns:a14="http://schemas.microsoft.com/office/drawing/2010/main">
                <a:solidFill>
                  <a:srgbClr val="FFFFFF"/>
                </a:solidFill>
              </a14:hiddenFill>
            </a:ext>
          </a:extLst>
        </p:spPr>
      </p:pic>
      <p:cxnSp>
        <p:nvCxnSpPr>
          <p:cNvPr id="77" name="Straight Connector 76">
            <a:extLst>
              <a:ext uri="{FF2B5EF4-FFF2-40B4-BE49-F238E27FC236}">
                <a16:creationId xmlns:a16="http://schemas.microsoft.com/office/drawing/2014/main" id="{B0E17F91-3488-4CC0-9982-10628CE7C0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0000" y="0"/>
            <a:ext cx="0" cy="685800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9E018EB8-75A0-4A67-B752-EDED428D60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8800" y="3639600"/>
            <a:ext cx="112932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81443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BA4C5B-55FC-4217-8FA0-02442807D70E}"/>
              </a:ext>
            </a:extLst>
          </p:cNvPr>
          <p:cNvSpPr>
            <a:spLocks noGrp="1"/>
          </p:cNvSpPr>
          <p:nvPr>
            <p:ph type="title"/>
          </p:nvPr>
        </p:nvSpPr>
        <p:spPr/>
        <p:txBody>
          <a:bodyPr>
            <a:normAutofit fontScale="90000"/>
          </a:bodyPr>
          <a:lstStyle/>
          <a:p>
            <a:r>
              <a:rPr lang="en-US" dirty="0"/>
              <a:t>The Early Asian Exclusion Cases – From Strong Dissents to Meek Majorities </a:t>
            </a:r>
          </a:p>
        </p:txBody>
      </p:sp>
      <p:sp>
        <p:nvSpPr>
          <p:cNvPr id="6" name="Content Placeholder 5">
            <a:extLst>
              <a:ext uri="{FF2B5EF4-FFF2-40B4-BE49-F238E27FC236}">
                <a16:creationId xmlns:a16="http://schemas.microsoft.com/office/drawing/2014/main" id="{6F339A41-F5FD-4CDF-B764-BFBE4BB3565A}"/>
              </a:ext>
            </a:extLst>
          </p:cNvPr>
          <p:cNvSpPr>
            <a:spLocks noGrp="1"/>
          </p:cNvSpPr>
          <p:nvPr>
            <p:ph sz="half" idx="1"/>
          </p:nvPr>
        </p:nvSpPr>
        <p:spPr/>
        <p:txBody>
          <a:bodyPr>
            <a:normAutofit fontScale="77500" lnSpcReduction="20000"/>
          </a:bodyPr>
          <a:lstStyle/>
          <a:p>
            <a:pPr marL="97200" marR="457200" indent="0" rtl="0">
              <a:spcBef>
                <a:spcPts val="0"/>
              </a:spcBef>
              <a:spcAft>
                <a:spcPts val="0"/>
              </a:spcAft>
              <a:buNone/>
            </a:pPr>
            <a:r>
              <a:rPr lang="en-US" sz="1800" b="0" i="1" u="none" strike="noStrike" dirty="0">
                <a:solidFill>
                  <a:srgbClr val="000000"/>
                </a:solidFill>
                <a:effectLst/>
                <a:latin typeface="Times New Roman" panose="02020603050405020304" pitchFamily="18" charset="0"/>
              </a:rPr>
              <a:t>Everyone knows that to be forcibly taken away from home, and family, and friends, and business, and property, and sent across the ocean to a distant land, is punishment; and that oftentimes most severe and cruel. </a:t>
            </a:r>
            <a:endParaRPr lang="en-US" b="0" dirty="0">
              <a:effectLst/>
            </a:endParaRPr>
          </a:p>
          <a:p>
            <a:pPr marL="0" indent="0">
              <a:buNone/>
            </a:pPr>
            <a:br>
              <a:rPr lang="en-US" b="0" dirty="0">
                <a:effectLst/>
              </a:rPr>
            </a:br>
            <a:r>
              <a:rPr lang="en-US" sz="1800" b="0" i="1" u="none" strike="noStrike" dirty="0">
                <a:solidFill>
                  <a:srgbClr val="000000"/>
                </a:solidFill>
                <a:effectLst/>
                <a:latin typeface="Times New Roman" panose="02020603050405020304" pitchFamily="18" charset="0"/>
              </a:rPr>
              <a:t>The punishment is beyond all reason in its severity. It is out of all proportion to the alleged offense. It is cruel and unusual. As to its cruelty, nothing can exceed a forcible deportation from a country of one’s residence, and the breaking of all the relations of friendship, family, and business there contracted. The laborer may be seized at a distance from his home, his family and his business, and taken before the judge for his condemnation, without permission to visit his home, see his family, or complete any unfinished business…</a:t>
            </a:r>
            <a:r>
              <a:rPr lang="en-US" sz="1800" b="0" i="0" u="none" strike="noStrike" dirty="0">
                <a:solidFill>
                  <a:srgbClr val="000000"/>
                </a:solidFill>
                <a:effectLst/>
                <a:latin typeface="Times New Roman" panose="02020603050405020304" pitchFamily="18" charset="0"/>
              </a:rPr>
              <a:t> </a:t>
            </a:r>
          </a:p>
          <a:p>
            <a:pPr marL="0" indent="0">
              <a:buNone/>
            </a:pPr>
            <a:endParaRPr lang="en-US" dirty="0"/>
          </a:p>
          <a:p>
            <a:pPr marL="0" indent="0">
              <a:buNone/>
            </a:pPr>
            <a:r>
              <a:rPr lang="en-US" dirty="0"/>
              <a:t>Fong Yue Ting (US 1893) (dissent)</a:t>
            </a:r>
          </a:p>
        </p:txBody>
      </p:sp>
      <p:sp>
        <p:nvSpPr>
          <p:cNvPr id="7" name="Content Placeholder 6">
            <a:extLst>
              <a:ext uri="{FF2B5EF4-FFF2-40B4-BE49-F238E27FC236}">
                <a16:creationId xmlns:a16="http://schemas.microsoft.com/office/drawing/2014/main" id="{24AAF073-3DCB-4384-ACB1-B2440FB014C3}"/>
              </a:ext>
            </a:extLst>
          </p:cNvPr>
          <p:cNvSpPr>
            <a:spLocks noGrp="1"/>
          </p:cNvSpPr>
          <p:nvPr>
            <p:ph sz="half" idx="2"/>
          </p:nvPr>
        </p:nvSpPr>
        <p:spPr/>
        <p:txBody>
          <a:bodyPr>
            <a:normAutofit fontScale="77500" lnSpcReduction="20000"/>
          </a:bodyPr>
          <a:lstStyle/>
          <a:p>
            <a:pPr marL="0" indent="0">
              <a:buNone/>
            </a:pPr>
            <a:r>
              <a:rPr lang="en-US" sz="1800" b="0" i="1" u="none" strike="noStrike" dirty="0">
                <a:solidFill>
                  <a:srgbClr val="000000"/>
                </a:solidFill>
                <a:effectLst/>
                <a:latin typeface="Times New Roman" panose="02020603050405020304" pitchFamily="18" charset="0"/>
              </a:rPr>
              <a:t>But this court has never held, nor must we now be understood as holding, that administrative officers, when executing the provisions of a statute involving the liberty of persons may disregard the fundamental principles inhere in ‘due process of law’ as understood at the time of the adoption of the Constitution. One of these principles is that no person shall be deprived of his liberty without opportunity, at some time, to be heard, before such officers, in respect of the matters upon which that liberty depends…</a:t>
            </a:r>
          </a:p>
          <a:p>
            <a:endParaRPr lang="en-US" sz="1800" i="1" dirty="0">
              <a:solidFill>
                <a:srgbClr val="000000"/>
              </a:solidFill>
              <a:latin typeface="Times New Roman" panose="02020603050405020304" pitchFamily="18" charset="0"/>
            </a:endParaRPr>
          </a:p>
          <a:p>
            <a:pPr marL="0" indent="0">
              <a:buNone/>
            </a:pPr>
            <a:r>
              <a:rPr lang="en-US" sz="1800" b="0" i="0" u="none" strike="noStrike" dirty="0">
                <a:solidFill>
                  <a:srgbClr val="000000"/>
                </a:solidFill>
                <a:effectLst/>
                <a:latin typeface="Times New Roman" panose="02020603050405020304" pitchFamily="18" charset="0"/>
              </a:rPr>
              <a:t> </a:t>
            </a:r>
            <a:r>
              <a:rPr lang="en-US" sz="2100" b="0" i="0" u="none" strike="noStrike" dirty="0" err="1">
                <a:solidFill>
                  <a:schemeClr val="tx2"/>
                </a:solidFill>
                <a:effectLst/>
                <a:latin typeface="Times New Roman" panose="02020603050405020304" pitchFamily="18" charset="0"/>
              </a:rPr>
              <a:t>Yamataya</a:t>
            </a:r>
            <a:r>
              <a:rPr lang="en-US" sz="2100" b="0" i="0" u="none" strike="noStrike" dirty="0">
                <a:solidFill>
                  <a:schemeClr val="tx2"/>
                </a:solidFill>
                <a:effectLst/>
                <a:latin typeface="Times New Roman" panose="02020603050405020304" pitchFamily="18" charset="0"/>
              </a:rPr>
              <a:t> v. Fisher (US 1903) (Majority)</a:t>
            </a:r>
            <a:endParaRPr lang="en-US" sz="2100" dirty="0">
              <a:solidFill>
                <a:schemeClr val="tx2"/>
              </a:solidFill>
            </a:endParaRPr>
          </a:p>
        </p:txBody>
      </p:sp>
    </p:spTree>
    <p:extLst>
      <p:ext uri="{BB962C8B-B14F-4D97-AF65-F5344CB8AC3E}">
        <p14:creationId xmlns:p14="http://schemas.microsoft.com/office/powerpoint/2010/main" val="41908165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580BC-D727-4058-B2C7-A6B9F483CB69}"/>
              </a:ext>
            </a:extLst>
          </p:cNvPr>
          <p:cNvSpPr>
            <a:spLocks noGrp="1"/>
          </p:cNvSpPr>
          <p:nvPr>
            <p:ph type="title"/>
          </p:nvPr>
        </p:nvSpPr>
        <p:spPr>
          <a:xfrm>
            <a:off x="442916" y="383270"/>
            <a:ext cx="2809198" cy="784223"/>
          </a:xfrm>
        </p:spPr>
        <p:txBody>
          <a:bodyPr>
            <a:normAutofit fontScale="90000"/>
          </a:bodyPr>
          <a:lstStyle/>
          <a:p>
            <a:r>
              <a:rPr lang="en-US" sz="1800" b="1" i="0" u="none" strike="noStrike" dirty="0">
                <a:effectLst/>
                <a:latin typeface="Times New Roman" panose="02020603050405020304" pitchFamily="18" charset="0"/>
              </a:rPr>
              <a:t>The Fifth Amendment’s Power over Plenary Power:  Territoriality + Stakes </a:t>
            </a:r>
            <a:endParaRPr lang="en-US" dirty="0"/>
          </a:p>
        </p:txBody>
      </p:sp>
      <p:sp>
        <p:nvSpPr>
          <p:cNvPr id="15" name="Text Placeholder 14">
            <a:extLst>
              <a:ext uri="{FF2B5EF4-FFF2-40B4-BE49-F238E27FC236}">
                <a16:creationId xmlns:a16="http://schemas.microsoft.com/office/drawing/2014/main" id="{B27625AB-64A4-4415-843E-3102899201B1}"/>
              </a:ext>
            </a:extLst>
          </p:cNvPr>
          <p:cNvSpPr>
            <a:spLocks noGrp="1"/>
          </p:cNvSpPr>
          <p:nvPr>
            <p:ph type="body" sz="half" idx="2"/>
          </p:nvPr>
        </p:nvSpPr>
        <p:spPr>
          <a:xfrm>
            <a:off x="288392" y="2073144"/>
            <a:ext cx="3706889" cy="3089014"/>
          </a:xfrm>
        </p:spPr>
        <p:txBody>
          <a:bodyPr>
            <a:normAutofit/>
          </a:bodyPr>
          <a:lstStyle/>
          <a:p>
            <a:r>
              <a:rPr lang="en-US" sz="2800" b="0" i="0" dirty="0">
                <a:solidFill>
                  <a:srgbClr val="333333"/>
                </a:solidFill>
                <a:effectLst/>
                <a:latin typeface="Verdana" panose="020B0604030504040204" pitchFamily="34" charset="0"/>
              </a:rPr>
              <a:t>No </a:t>
            </a:r>
            <a:r>
              <a:rPr lang="en-US" sz="2800" b="0" i="0" dirty="0">
                <a:solidFill>
                  <a:schemeClr val="tx2"/>
                </a:solidFill>
                <a:effectLst/>
                <a:latin typeface="Verdana" panose="020B0604030504040204" pitchFamily="34" charset="0"/>
              </a:rPr>
              <a:t>person</a:t>
            </a:r>
            <a:r>
              <a:rPr lang="en-US" sz="2800" b="0" i="0" dirty="0">
                <a:solidFill>
                  <a:srgbClr val="333333"/>
                </a:solidFill>
                <a:effectLst/>
                <a:latin typeface="Verdana" panose="020B0604030504040204" pitchFamily="34" charset="0"/>
              </a:rPr>
              <a:t> shall be …deprived of life, </a:t>
            </a:r>
            <a:r>
              <a:rPr lang="en-US" sz="2800" b="0" i="0" dirty="0">
                <a:solidFill>
                  <a:schemeClr val="tx2"/>
                </a:solidFill>
                <a:effectLst/>
                <a:latin typeface="Verdana" panose="020B0604030504040204" pitchFamily="34" charset="0"/>
              </a:rPr>
              <a:t>liberty</a:t>
            </a:r>
            <a:r>
              <a:rPr lang="en-US" sz="2800" b="0" i="0" dirty="0">
                <a:solidFill>
                  <a:srgbClr val="333333"/>
                </a:solidFill>
                <a:effectLst/>
                <a:latin typeface="Verdana" panose="020B0604030504040204" pitchFamily="34" charset="0"/>
              </a:rPr>
              <a:t>, or property, without due process of law…</a:t>
            </a:r>
          </a:p>
          <a:p>
            <a:endParaRPr lang="en-US" dirty="0"/>
          </a:p>
        </p:txBody>
      </p:sp>
      <p:grpSp>
        <p:nvGrpSpPr>
          <p:cNvPr id="4" name="Group 2">
            <a:extLst>
              <a:ext uri="{FF2B5EF4-FFF2-40B4-BE49-F238E27FC236}">
                <a16:creationId xmlns:a16="http://schemas.microsoft.com/office/drawing/2014/main" id="{A44448E7-4FE0-4311-9F6F-54D4D25C017D}"/>
              </a:ext>
            </a:extLst>
          </p:cNvPr>
          <p:cNvGrpSpPr>
            <a:grpSpLocks/>
          </p:cNvGrpSpPr>
          <p:nvPr/>
        </p:nvGrpSpPr>
        <p:grpSpPr bwMode="auto">
          <a:xfrm>
            <a:off x="5150841" y="293148"/>
            <a:ext cx="5637400" cy="5712903"/>
            <a:chOff x="816" y="0"/>
            <a:chExt cx="4272" cy="4272"/>
          </a:xfrm>
        </p:grpSpPr>
        <p:sp>
          <p:nvSpPr>
            <p:cNvPr id="5" name="Oval 3">
              <a:extLst>
                <a:ext uri="{FF2B5EF4-FFF2-40B4-BE49-F238E27FC236}">
                  <a16:creationId xmlns:a16="http://schemas.microsoft.com/office/drawing/2014/main" id="{589AC832-BEC7-4453-B49D-2CDAB31CF56F}"/>
                </a:ext>
              </a:extLst>
            </p:cNvPr>
            <p:cNvSpPr>
              <a:spLocks noChangeArrowheads="1"/>
            </p:cNvSpPr>
            <p:nvPr/>
          </p:nvSpPr>
          <p:spPr bwMode="auto">
            <a:xfrm flipH="1">
              <a:off x="816" y="0"/>
              <a:ext cx="4272" cy="4272"/>
            </a:xfrm>
            <a:prstGeom prst="ellipse">
              <a:avLst/>
            </a:prstGeom>
            <a:gradFill rotWithShape="0">
              <a:gsLst>
                <a:gs pos="0">
                  <a:srgbClr val="000099"/>
                </a:gs>
                <a:gs pos="100000">
                  <a:srgbClr val="0066FF"/>
                </a:gs>
              </a:gsLst>
              <a:lin ang="5400000" scaled="1"/>
            </a:gradFill>
            <a:ln w="9525">
              <a:solidFill>
                <a:schemeClr val="bg2"/>
              </a:solidFill>
              <a:round/>
              <a:headEnd/>
              <a:tailEnd/>
            </a:ln>
          </p:spPr>
          <p:txBody>
            <a:bodyPr wrap="none"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srgbClr val="DFE3E5"/>
                </a:solidFill>
                <a:effectLst/>
                <a:uLnTx/>
                <a:uFillTx/>
                <a:latin typeface="Times New Roman" panose="02020603050405020304" pitchFamily="18" charset="0"/>
                <a:ea typeface="+mn-ea"/>
                <a:cs typeface="+mn-cs"/>
              </a:endParaRPr>
            </a:p>
          </p:txBody>
        </p:sp>
        <p:sp>
          <p:nvSpPr>
            <p:cNvPr id="6" name="Oval 4">
              <a:extLst>
                <a:ext uri="{FF2B5EF4-FFF2-40B4-BE49-F238E27FC236}">
                  <a16:creationId xmlns:a16="http://schemas.microsoft.com/office/drawing/2014/main" id="{99E4BE16-F567-4478-9052-A5324E45BD04}"/>
                </a:ext>
              </a:extLst>
            </p:cNvPr>
            <p:cNvSpPr>
              <a:spLocks noChangeArrowheads="1"/>
            </p:cNvSpPr>
            <p:nvPr/>
          </p:nvSpPr>
          <p:spPr bwMode="auto">
            <a:xfrm flipH="1">
              <a:off x="1248" y="432"/>
              <a:ext cx="3408" cy="3408"/>
            </a:xfrm>
            <a:prstGeom prst="ellipse">
              <a:avLst/>
            </a:prstGeom>
            <a:gradFill rotWithShape="0">
              <a:gsLst>
                <a:gs pos="0">
                  <a:srgbClr val="000099"/>
                </a:gs>
                <a:gs pos="100000">
                  <a:srgbClr val="0066FF"/>
                </a:gs>
              </a:gsLst>
              <a:lin ang="5400000" scaled="1"/>
            </a:gradFill>
            <a:ln w="9525">
              <a:solidFill>
                <a:schemeClr val="bg2"/>
              </a:solidFill>
              <a:round/>
              <a:headEnd/>
              <a:tailEnd/>
            </a:ln>
          </p:spPr>
          <p:txBody>
            <a:bodyPr wrap="none"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srgbClr val="DFE3E5"/>
                </a:solidFill>
                <a:effectLst/>
                <a:uLnTx/>
                <a:uFillTx/>
                <a:latin typeface="Times New Roman" panose="02020603050405020304" pitchFamily="18" charset="0"/>
                <a:ea typeface="+mn-ea"/>
                <a:cs typeface="+mn-cs"/>
              </a:endParaRPr>
            </a:p>
          </p:txBody>
        </p:sp>
        <p:sp>
          <p:nvSpPr>
            <p:cNvPr id="7" name="Oval 5">
              <a:extLst>
                <a:ext uri="{FF2B5EF4-FFF2-40B4-BE49-F238E27FC236}">
                  <a16:creationId xmlns:a16="http://schemas.microsoft.com/office/drawing/2014/main" id="{51074CF4-9F5E-4837-802A-93C2D4BFE4F2}"/>
                </a:ext>
              </a:extLst>
            </p:cNvPr>
            <p:cNvSpPr>
              <a:spLocks noChangeArrowheads="1"/>
            </p:cNvSpPr>
            <p:nvPr/>
          </p:nvSpPr>
          <p:spPr bwMode="auto">
            <a:xfrm flipH="1">
              <a:off x="1703" y="916"/>
              <a:ext cx="2497" cy="2439"/>
            </a:xfrm>
            <a:prstGeom prst="ellipse">
              <a:avLst/>
            </a:prstGeom>
            <a:gradFill rotWithShape="0">
              <a:gsLst>
                <a:gs pos="0">
                  <a:srgbClr val="000099"/>
                </a:gs>
                <a:gs pos="100000">
                  <a:srgbClr val="0066FF"/>
                </a:gs>
              </a:gsLst>
              <a:lin ang="5400000" scaled="1"/>
            </a:gradFill>
            <a:ln w="9525">
              <a:solidFill>
                <a:schemeClr val="bg2"/>
              </a:solidFill>
              <a:round/>
              <a:headEnd/>
              <a:tailEnd/>
            </a:ln>
          </p:spPr>
          <p:txBody>
            <a:bodyPr wrap="none"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8" name="Oval 6">
              <a:extLst>
                <a:ext uri="{FF2B5EF4-FFF2-40B4-BE49-F238E27FC236}">
                  <a16:creationId xmlns:a16="http://schemas.microsoft.com/office/drawing/2014/main" id="{CB7173E7-4FB8-400E-942A-9F30DB9F2EE4}"/>
                </a:ext>
              </a:extLst>
            </p:cNvPr>
            <p:cNvSpPr>
              <a:spLocks noChangeArrowheads="1"/>
            </p:cNvSpPr>
            <p:nvPr/>
          </p:nvSpPr>
          <p:spPr bwMode="auto">
            <a:xfrm flipH="1">
              <a:off x="2222" y="1433"/>
              <a:ext cx="1460" cy="1407"/>
            </a:xfrm>
            <a:prstGeom prst="ellipse">
              <a:avLst/>
            </a:prstGeom>
            <a:gradFill rotWithShape="0">
              <a:gsLst>
                <a:gs pos="0">
                  <a:srgbClr val="000099"/>
                </a:gs>
                <a:gs pos="100000">
                  <a:srgbClr val="0066FF"/>
                </a:gs>
              </a:gsLst>
              <a:lin ang="5400000" scaled="1"/>
            </a:gradFill>
            <a:ln w="9525">
              <a:solidFill>
                <a:schemeClr val="bg2"/>
              </a:solidFill>
              <a:round/>
              <a:headEnd/>
              <a:tailEnd/>
            </a:ln>
          </p:spPr>
          <p:txBody>
            <a:bodyPr wrap="none"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9" name="Oval 7">
              <a:extLst>
                <a:ext uri="{FF2B5EF4-FFF2-40B4-BE49-F238E27FC236}">
                  <a16:creationId xmlns:a16="http://schemas.microsoft.com/office/drawing/2014/main" id="{85C23072-6CD8-4125-B7BC-02B082A33EA6}"/>
                </a:ext>
              </a:extLst>
            </p:cNvPr>
            <p:cNvSpPr>
              <a:spLocks noChangeArrowheads="1"/>
            </p:cNvSpPr>
            <p:nvPr/>
          </p:nvSpPr>
          <p:spPr bwMode="auto">
            <a:xfrm flipH="1">
              <a:off x="2627" y="1812"/>
              <a:ext cx="649" cy="649"/>
            </a:xfrm>
            <a:prstGeom prst="ellipse">
              <a:avLst/>
            </a:prstGeom>
            <a:gradFill rotWithShape="0">
              <a:gsLst>
                <a:gs pos="0">
                  <a:srgbClr val="000099"/>
                </a:gs>
                <a:gs pos="100000">
                  <a:srgbClr val="0066FF"/>
                </a:gs>
              </a:gsLst>
              <a:lin ang="5400000" scaled="1"/>
            </a:gradFill>
            <a:ln w="9525">
              <a:solidFill>
                <a:schemeClr val="bg2"/>
              </a:solidFill>
              <a:round/>
              <a:headEnd/>
              <a:tailEnd/>
            </a:ln>
          </p:spPr>
          <p:txBody>
            <a:bodyPr wrap="none"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0" name="Text Box 8">
              <a:extLst>
                <a:ext uri="{FF2B5EF4-FFF2-40B4-BE49-F238E27FC236}">
                  <a16:creationId xmlns:a16="http://schemas.microsoft.com/office/drawing/2014/main" id="{9EFD67F6-D822-411C-830D-C84E2910DEF3}"/>
                </a:ext>
              </a:extLst>
            </p:cNvPr>
            <p:cNvSpPr txBox="1">
              <a:spLocks noChangeArrowheads="1"/>
            </p:cNvSpPr>
            <p:nvPr/>
          </p:nvSpPr>
          <p:spPr bwMode="auto">
            <a:xfrm>
              <a:off x="2311" y="144"/>
              <a:ext cx="165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altLang="en-US" sz="2000" b="1" i="0" u="none" strike="noStrike" kern="1200" cap="none" spc="0" normalizeH="0" baseline="0" noProof="0">
                  <a:ln>
                    <a:noFill/>
                  </a:ln>
                  <a:solidFill>
                    <a:prstClr val="black"/>
                  </a:solidFill>
                  <a:effectLst/>
                  <a:uLnTx/>
                  <a:uFillTx/>
                  <a:latin typeface="Arial" panose="020B0604020202020204" pitchFamily="34" charset="0"/>
                  <a:ea typeface="+mn-ea"/>
                  <a:cs typeface="+mn-cs"/>
                </a:rPr>
                <a:t>The undocumented*</a:t>
              </a:r>
            </a:p>
          </p:txBody>
        </p:sp>
        <p:sp>
          <p:nvSpPr>
            <p:cNvPr id="11" name="Text Box 9">
              <a:extLst>
                <a:ext uri="{FF2B5EF4-FFF2-40B4-BE49-F238E27FC236}">
                  <a16:creationId xmlns:a16="http://schemas.microsoft.com/office/drawing/2014/main" id="{C2FA30D5-977F-4969-8AA4-ABE7711D7634}"/>
                </a:ext>
              </a:extLst>
            </p:cNvPr>
            <p:cNvSpPr txBox="1">
              <a:spLocks noChangeArrowheads="1"/>
            </p:cNvSpPr>
            <p:nvPr/>
          </p:nvSpPr>
          <p:spPr bwMode="auto">
            <a:xfrm>
              <a:off x="2245" y="1104"/>
              <a:ext cx="141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Non-immigrant</a:t>
              </a:r>
            </a:p>
          </p:txBody>
        </p:sp>
        <p:sp>
          <p:nvSpPr>
            <p:cNvPr id="12" name="Text Box 10">
              <a:extLst>
                <a:ext uri="{FF2B5EF4-FFF2-40B4-BE49-F238E27FC236}">
                  <a16:creationId xmlns:a16="http://schemas.microsoft.com/office/drawing/2014/main" id="{76B3B6BE-D5DF-4C17-98D7-B9F865CA0BBF}"/>
                </a:ext>
              </a:extLst>
            </p:cNvPr>
            <p:cNvSpPr txBox="1">
              <a:spLocks noChangeArrowheads="1"/>
            </p:cNvSpPr>
            <p:nvPr/>
          </p:nvSpPr>
          <p:spPr bwMode="auto">
            <a:xfrm>
              <a:off x="2733" y="2486"/>
              <a:ext cx="43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2000" b="1" i="0" u="none" strike="noStrike" kern="1200" cap="none" spc="0" normalizeH="0" baseline="0" noProof="0">
                  <a:ln>
                    <a:noFill/>
                  </a:ln>
                  <a:solidFill>
                    <a:prstClr val="black"/>
                  </a:solidFill>
                  <a:effectLst/>
                  <a:uLnTx/>
                  <a:uFillTx/>
                  <a:latin typeface="Arial" panose="020B0604020202020204" pitchFamily="34" charset="0"/>
                  <a:ea typeface="+mn-ea"/>
                  <a:cs typeface="+mn-cs"/>
                </a:rPr>
                <a:t>LPR</a:t>
              </a:r>
            </a:p>
          </p:txBody>
        </p:sp>
        <p:sp>
          <p:nvSpPr>
            <p:cNvPr id="13" name="Text Box 11">
              <a:extLst>
                <a:ext uri="{FF2B5EF4-FFF2-40B4-BE49-F238E27FC236}">
                  <a16:creationId xmlns:a16="http://schemas.microsoft.com/office/drawing/2014/main" id="{9779B702-6771-44BE-92F3-2BE21C5F2EF7}"/>
                </a:ext>
              </a:extLst>
            </p:cNvPr>
            <p:cNvSpPr txBox="1">
              <a:spLocks noChangeArrowheads="1"/>
            </p:cNvSpPr>
            <p:nvPr/>
          </p:nvSpPr>
          <p:spPr bwMode="auto">
            <a:xfrm>
              <a:off x="2632" y="1904"/>
              <a:ext cx="640"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2000" b="1" i="0" u="none" strike="noStrike" kern="1200" cap="none" spc="0" normalizeH="0" baseline="0" noProof="0">
                  <a:ln>
                    <a:noFill/>
                  </a:ln>
                  <a:solidFill>
                    <a:prstClr val="black"/>
                  </a:solidFill>
                  <a:effectLst/>
                  <a:uLnTx/>
                  <a:uFillTx/>
                  <a:latin typeface="Arial" panose="020B0604020202020204" pitchFamily="34" charset="0"/>
                  <a:ea typeface="+mn-ea"/>
                  <a:cs typeface="+mn-cs"/>
                </a:rPr>
                <a:t>U.S.</a:t>
              </a:r>
              <a:br>
                <a:rPr kumimoji="0" lang="en-US" altLang="en-US" sz="2000" b="1" i="0" u="none" strike="noStrike" kern="1200" cap="none" spc="0" normalizeH="0" baseline="0" noProof="0">
                  <a:ln>
                    <a:noFill/>
                  </a:ln>
                  <a:solidFill>
                    <a:prstClr val="black"/>
                  </a:solidFill>
                  <a:effectLst/>
                  <a:uLnTx/>
                  <a:uFillTx/>
                  <a:latin typeface="Arial" panose="020B0604020202020204" pitchFamily="34" charset="0"/>
                  <a:ea typeface="+mn-ea"/>
                  <a:cs typeface="+mn-cs"/>
                </a:rPr>
              </a:br>
              <a:r>
                <a:rPr kumimoji="0" lang="en-US" altLang="en-US" sz="2000" b="1" i="0" u="none" strike="noStrike" kern="1200" cap="none" spc="0" normalizeH="0" baseline="0" noProof="0">
                  <a:ln>
                    <a:noFill/>
                  </a:ln>
                  <a:solidFill>
                    <a:prstClr val="black"/>
                  </a:solidFill>
                  <a:effectLst/>
                  <a:uLnTx/>
                  <a:uFillTx/>
                  <a:latin typeface="Arial" panose="020B0604020202020204" pitchFamily="34" charset="0"/>
                  <a:ea typeface="+mn-ea"/>
                  <a:cs typeface="+mn-cs"/>
                </a:rPr>
                <a:t>Citizen</a:t>
              </a:r>
            </a:p>
          </p:txBody>
        </p:sp>
        <p:sp>
          <p:nvSpPr>
            <p:cNvPr id="14" name="Text Box 12">
              <a:extLst>
                <a:ext uri="{FF2B5EF4-FFF2-40B4-BE49-F238E27FC236}">
                  <a16:creationId xmlns:a16="http://schemas.microsoft.com/office/drawing/2014/main" id="{FD974AE1-6323-4AA6-B4A5-CCE4DBCB5932}"/>
                </a:ext>
              </a:extLst>
            </p:cNvPr>
            <p:cNvSpPr txBox="1">
              <a:spLocks noChangeArrowheads="1"/>
            </p:cNvSpPr>
            <p:nvPr/>
          </p:nvSpPr>
          <p:spPr bwMode="auto">
            <a:xfrm>
              <a:off x="2605" y="3456"/>
              <a:ext cx="88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altLang="en-US" sz="2000" b="1" i="0" u="none" strike="noStrike" kern="1200" cap="none" spc="0" normalizeH="0" baseline="0" noProof="0">
                  <a:ln>
                    <a:noFill/>
                  </a:ln>
                  <a:solidFill>
                    <a:prstClr val="black"/>
                  </a:solidFill>
                  <a:effectLst/>
                  <a:uLnTx/>
                  <a:uFillTx/>
                  <a:latin typeface="Arial" panose="020B0604020202020204" pitchFamily="34" charset="0"/>
                  <a:ea typeface="+mn-ea"/>
                  <a:cs typeface="+mn-cs"/>
                </a:rPr>
                <a:t>{Parolee}*</a:t>
              </a:r>
            </a:p>
          </p:txBody>
        </p:sp>
      </p:grpSp>
      <p:sp>
        <p:nvSpPr>
          <p:cNvPr id="16" name="Content Placeholder 15">
            <a:extLst>
              <a:ext uri="{FF2B5EF4-FFF2-40B4-BE49-F238E27FC236}">
                <a16:creationId xmlns:a16="http://schemas.microsoft.com/office/drawing/2014/main" id="{E2B26F10-6066-4C20-8C76-D4D33E7AC84E}"/>
              </a:ext>
            </a:extLst>
          </p:cNvPr>
          <p:cNvSpPr>
            <a:spLocks noGrp="1"/>
          </p:cNvSpPr>
          <p:nvPr>
            <p:ph idx="1"/>
          </p:nvPr>
        </p:nvSpPr>
        <p:spPr/>
        <p:txBody>
          <a:bodyPr/>
          <a:lstStyle/>
          <a:p>
            <a:endParaRPr lang="en-US" dirty="0"/>
          </a:p>
        </p:txBody>
      </p:sp>
      <p:pic>
        <p:nvPicPr>
          <p:cNvPr id="1028" name="Picture 4" descr="Children around the world, smile kids and the globe, cartoon flat style -  vector illustration Stock Vector Image &amp; Art - Alamy">
            <a:extLst>
              <a:ext uri="{FF2B5EF4-FFF2-40B4-BE49-F238E27FC236}">
                <a16:creationId xmlns:a16="http://schemas.microsoft.com/office/drawing/2014/main" id="{6A0F7160-4E7F-446D-AC98-93C089D27F86}"/>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488639" y="260777"/>
            <a:ext cx="1567562" cy="1675919"/>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Straight Arrow Connector 18">
            <a:extLst>
              <a:ext uri="{FF2B5EF4-FFF2-40B4-BE49-F238E27FC236}">
                <a16:creationId xmlns:a16="http://schemas.microsoft.com/office/drawing/2014/main" id="{6F4C66BE-4159-4F1B-9377-5591C75D9405}"/>
              </a:ext>
            </a:extLst>
          </p:cNvPr>
          <p:cNvCxnSpPr/>
          <p:nvPr/>
        </p:nvCxnSpPr>
        <p:spPr>
          <a:xfrm>
            <a:off x="5056201" y="1387929"/>
            <a:ext cx="2732528" cy="16246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70417A4A-1F94-4D81-8593-3ED0219FD379}"/>
              </a:ext>
            </a:extLst>
          </p:cNvPr>
          <p:cNvCxnSpPr/>
          <p:nvPr/>
        </p:nvCxnSpPr>
        <p:spPr>
          <a:xfrm>
            <a:off x="4988379" y="1851149"/>
            <a:ext cx="2322212" cy="13780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33582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B83E14E-9D88-4B1C-855E-EC5752D459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FF384FA-A314-44A7-A8D0-A5B072C068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12125" cy="6858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F13DC7-9B71-41CF-9258-60B74C4E417E}"/>
              </a:ext>
            </a:extLst>
          </p:cNvPr>
          <p:cNvSpPr>
            <a:spLocks noGrp="1"/>
          </p:cNvSpPr>
          <p:nvPr>
            <p:ph type="title"/>
          </p:nvPr>
        </p:nvSpPr>
        <p:spPr>
          <a:xfrm>
            <a:off x="1343025" y="324001"/>
            <a:ext cx="6326185" cy="2889100"/>
          </a:xfrm>
        </p:spPr>
        <p:txBody>
          <a:bodyPr anchor="t">
            <a:normAutofit/>
          </a:bodyPr>
          <a:lstStyle/>
          <a:p>
            <a:pPr>
              <a:lnSpc>
                <a:spcPct val="90000"/>
              </a:lnSpc>
            </a:pPr>
            <a:r>
              <a:rPr lang="en-US" sz="6700" dirty="0">
                <a:solidFill>
                  <a:schemeClr val="bg2"/>
                </a:solidFill>
              </a:rPr>
              <a:t>Not Without Notice and a Hearing?</a:t>
            </a:r>
          </a:p>
        </p:txBody>
      </p:sp>
      <p:pic>
        <p:nvPicPr>
          <p:cNvPr id="4" name="Picture 4" descr="TOP 25 QUOTES BY ROBERT H. JACKSON (of 62) | A-Z Quotes">
            <a:extLst>
              <a:ext uri="{FF2B5EF4-FFF2-40B4-BE49-F238E27FC236}">
                <a16:creationId xmlns:a16="http://schemas.microsoft.com/office/drawing/2014/main" id="{EE5F32A3-672C-4E8D-8F70-864E42E80711}"/>
              </a:ext>
            </a:extLst>
          </p:cNvPr>
          <p:cNvPicPr>
            <a:picLocks noChangeAspect="1" noChangeArrowheads="1"/>
          </p:cNvPicPr>
          <p:nvPr/>
        </p:nvPicPr>
        <p:blipFill rotWithShape="1">
          <a:blip r:embed="rId2" cstate="hqprint">
            <a:extLst>
              <a:ext uri="{28A0092B-C50C-407E-A947-70E740481C1C}">
                <a14:useLocalDpi xmlns:a14="http://schemas.microsoft.com/office/drawing/2010/main"/>
              </a:ext>
            </a:extLst>
          </a:blip>
          <a:srcRect/>
          <a:stretch/>
        </p:blipFill>
        <p:spPr bwMode="auto">
          <a:xfrm>
            <a:off x="899567" y="3639600"/>
            <a:ext cx="7212555" cy="3218400"/>
          </a:xfrm>
          <a:custGeom>
            <a:avLst/>
            <a:gdLst/>
            <a:ahLst/>
            <a:cxnLst/>
            <a:rect l="l" t="t" r="r" b="b"/>
            <a:pathLst>
              <a:path w="7212555" h="3218400">
                <a:moveTo>
                  <a:pt x="0" y="0"/>
                </a:moveTo>
                <a:lnTo>
                  <a:pt x="7212555" y="0"/>
                </a:lnTo>
                <a:lnTo>
                  <a:pt x="7212555" y="3218400"/>
                </a:lnTo>
                <a:lnTo>
                  <a:pt x="0" y="3218400"/>
                </a:lnTo>
                <a:close/>
              </a:path>
            </a:pathLst>
          </a:custGeom>
          <a:noFill/>
          <a:extLst>
            <a:ext uri="{909E8E84-426E-40DD-AFC4-6F175D3DCCD1}">
              <a14:hiddenFill xmlns:a14="http://schemas.microsoft.com/office/drawing/2010/main">
                <a:solidFill>
                  <a:srgbClr val="FFFFFF"/>
                </a:solidFill>
              </a14:hiddenFill>
            </a:ext>
          </a:extLst>
        </p:spPr>
      </p:pic>
      <p:cxnSp>
        <p:nvCxnSpPr>
          <p:cNvPr id="15" name="Straight Connector 14">
            <a:extLst>
              <a:ext uri="{FF2B5EF4-FFF2-40B4-BE49-F238E27FC236}">
                <a16:creationId xmlns:a16="http://schemas.microsoft.com/office/drawing/2014/main" id="{91E459C4-D6A3-4184-9125-5DEBE3B7BE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0000" y="0"/>
            <a:ext cx="0" cy="685800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E16A0CF-5C45-4C67-B904-B8F4353D8C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8800" y="3639600"/>
            <a:ext cx="7213321"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11C2F551-AEE9-45AD-A5DF-C9973920F258}"/>
              </a:ext>
            </a:extLst>
          </p:cNvPr>
          <p:cNvSpPr>
            <a:spLocks noGrp="1"/>
          </p:cNvSpPr>
          <p:nvPr>
            <p:ph idx="1"/>
          </p:nvPr>
        </p:nvSpPr>
        <p:spPr>
          <a:xfrm>
            <a:off x="8580438" y="378000"/>
            <a:ext cx="3168650" cy="6063875"/>
          </a:xfrm>
        </p:spPr>
        <p:txBody>
          <a:bodyPr>
            <a:normAutofit/>
          </a:bodyPr>
          <a:lstStyle/>
          <a:p>
            <a:pPr marL="0" indent="0">
              <a:buNone/>
            </a:pPr>
            <a:r>
              <a:rPr lang="en-US" sz="1800" b="0" i="1" u="none" strike="noStrike" dirty="0">
                <a:solidFill>
                  <a:srgbClr val="000000"/>
                </a:solidFill>
                <a:effectLst/>
                <a:latin typeface="Times New Roman" panose="02020603050405020304" pitchFamily="18" charset="0"/>
              </a:rPr>
              <a:t>Procedural due process is more elemental and less flexible than substantive due process. It yields less to the time, varies less with conditions, and defer much less to legislative judgment...Procedural fairness and regularity are of indispensable essence of liberty. Severe substantive laws can be endured if they are fairly and impartially applied. Indeed, if put to the choice, one might well prefer to live under Soviet substantive law applied in good faith by our common-law procedures than under our substantive law enforced by Soviet procedural practices</a:t>
            </a:r>
            <a:endParaRPr lang="en-US" sz="1600" dirty="0">
              <a:solidFill>
                <a:schemeClr val="tx2"/>
              </a:solidFill>
            </a:endParaRPr>
          </a:p>
        </p:txBody>
      </p:sp>
    </p:spTree>
    <p:extLst>
      <p:ext uri="{BB962C8B-B14F-4D97-AF65-F5344CB8AC3E}">
        <p14:creationId xmlns:p14="http://schemas.microsoft.com/office/powerpoint/2010/main" val="21082248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7A6E5-AA3D-4F25-A89A-A6C2E0E54B8F}"/>
              </a:ext>
            </a:extLst>
          </p:cNvPr>
          <p:cNvSpPr>
            <a:spLocks noGrp="1"/>
          </p:cNvSpPr>
          <p:nvPr>
            <p:ph type="title"/>
          </p:nvPr>
        </p:nvSpPr>
        <p:spPr/>
        <p:txBody>
          <a:bodyPr/>
          <a:lstStyle/>
          <a:p>
            <a:r>
              <a:rPr lang="en-US" dirty="0"/>
              <a:t>Introducing the Team</a:t>
            </a:r>
          </a:p>
        </p:txBody>
      </p:sp>
      <p:pic>
        <p:nvPicPr>
          <p:cNvPr id="2050" name="Picture 2" descr="UC Davis School of Law - Blogs - Dean's Blog">
            <a:extLst>
              <a:ext uri="{FF2B5EF4-FFF2-40B4-BE49-F238E27FC236}">
                <a16:creationId xmlns:a16="http://schemas.microsoft.com/office/drawing/2014/main" id="{DBED0308-DA04-4A09-B1F6-84BC78322252}"/>
              </a:ext>
            </a:extLst>
          </p:cNvPr>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1057013" y="1312528"/>
            <a:ext cx="2476500" cy="18478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homas O'Donnell | Chronicle Community">
            <a:extLst>
              <a:ext uri="{FF2B5EF4-FFF2-40B4-BE49-F238E27FC236}">
                <a16:creationId xmlns:a16="http://schemas.microsoft.com/office/drawing/2014/main" id="{DFAA6D80-8662-457F-93C4-BCB51B7212B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070124" y="4054481"/>
            <a:ext cx="2041046" cy="204104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Dr. Gill Psychologist">
            <a:extLst>
              <a:ext uri="{FF2B5EF4-FFF2-40B4-BE49-F238E27FC236}">
                <a16:creationId xmlns:a16="http://schemas.microsoft.com/office/drawing/2014/main" id="{5CB08EA8-F647-4F02-827D-83C049E73ADF}"/>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321532" y="4218939"/>
            <a:ext cx="2314575" cy="197167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UC Davis Arab Region Consortium Transforming Refugee Mental Health Project  | Diversity, Equity &amp; Inclusion">
            <a:extLst>
              <a:ext uri="{FF2B5EF4-FFF2-40B4-BE49-F238E27FC236}">
                <a16:creationId xmlns:a16="http://schemas.microsoft.com/office/drawing/2014/main" id="{5F6DC91A-7423-4008-8803-F0A56979177A}"/>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151097" y="3963954"/>
            <a:ext cx="2500399" cy="246953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Dr. Carmen C. Velazquez PhD - Psychologist - Napa, CA">
            <a:extLst>
              <a:ext uri="{FF2B5EF4-FFF2-40B4-BE49-F238E27FC236}">
                <a16:creationId xmlns:a16="http://schemas.microsoft.com/office/drawing/2014/main" id="{2AFEB69E-597A-40C3-AA23-DD7983D93A17}"/>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6812632" y="1349866"/>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Alea Skwara - PHD Student - UC Davis | LinkedIn">
            <a:extLst>
              <a:ext uri="{FF2B5EF4-FFF2-40B4-BE49-F238E27FC236}">
                <a16:creationId xmlns:a16="http://schemas.microsoft.com/office/drawing/2014/main" id="{B1DC2351-1D50-46B2-A74E-5BA45028DCCE}"/>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4027935" y="1349866"/>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King Hall About LSA LSA Board Representatives Constitution/Bylaws Budget  photo of Ameil Kenkare Ameil Kenkare, Class of 2021 3L Education Policy  aakenkare@ucdavis.edu photo of Arton Falahati Arton Falahati, Class of 2022  2L Education Policy ...">
            <a:extLst>
              <a:ext uri="{FF2B5EF4-FFF2-40B4-BE49-F238E27FC236}">
                <a16:creationId xmlns:a16="http://schemas.microsoft.com/office/drawing/2014/main" id="{1F7AB42A-0549-42FF-8858-8C8E25C04437}"/>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9813138" y="1398088"/>
            <a:ext cx="1438728" cy="205095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person wearing glasses&#10;&#10;Description automatically generated with low confidence">
            <a:extLst>
              <a:ext uri="{FF2B5EF4-FFF2-40B4-BE49-F238E27FC236}">
                <a16:creationId xmlns:a16="http://schemas.microsoft.com/office/drawing/2014/main" id="{FB75E1C4-6C91-45FB-A98A-238269D8F433}"/>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7101354" y="3995640"/>
            <a:ext cx="1439152" cy="2158728"/>
          </a:xfrm>
          <a:prstGeom prst="rect">
            <a:avLst/>
          </a:prstGeom>
        </p:spPr>
      </p:pic>
      <p:sp>
        <p:nvSpPr>
          <p:cNvPr id="3" name="TextBox 2">
            <a:extLst>
              <a:ext uri="{FF2B5EF4-FFF2-40B4-BE49-F238E27FC236}">
                <a16:creationId xmlns:a16="http://schemas.microsoft.com/office/drawing/2014/main" id="{FB182E84-1271-49F9-994F-5D687A102902}"/>
              </a:ext>
            </a:extLst>
          </p:cNvPr>
          <p:cNvSpPr txBox="1"/>
          <p:nvPr/>
        </p:nvSpPr>
        <p:spPr>
          <a:xfrm>
            <a:off x="940134" y="3254866"/>
            <a:ext cx="2228495" cy="800219"/>
          </a:xfrm>
          <a:prstGeom prst="rect">
            <a:avLst/>
          </a:prstGeom>
          <a:noFill/>
        </p:spPr>
        <p:txBody>
          <a:bodyPr wrap="none" rtlCol="0">
            <a:spAutoFit/>
          </a:bodyPr>
          <a:lstStyle/>
          <a:p>
            <a:r>
              <a:rPr lang="en-US" sz="1400" dirty="0">
                <a:solidFill>
                  <a:schemeClr val="tx2"/>
                </a:solidFill>
                <a:latin typeface="+mn-lt"/>
              </a:rPr>
              <a:t>Prof. Raquel Aldana, </a:t>
            </a:r>
          </a:p>
          <a:p>
            <a:r>
              <a:rPr lang="en-US" sz="1400" dirty="0">
                <a:solidFill>
                  <a:schemeClr val="tx2"/>
                </a:solidFill>
                <a:latin typeface="+mn-lt"/>
              </a:rPr>
              <a:t>School of Law, UC Davis</a:t>
            </a:r>
          </a:p>
          <a:p>
            <a:endParaRPr lang="en-US" dirty="0"/>
          </a:p>
        </p:txBody>
      </p:sp>
      <p:sp>
        <p:nvSpPr>
          <p:cNvPr id="5" name="TextBox 4">
            <a:extLst>
              <a:ext uri="{FF2B5EF4-FFF2-40B4-BE49-F238E27FC236}">
                <a16:creationId xmlns:a16="http://schemas.microsoft.com/office/drawing/2014/main" id="{36FD031D-B4B0-4476-A581-CCFCC5037F8A}"/>
              </a:ext>
            </a:extLst>
          </p:cNvPr>
          <p:cNvSpPr txBox="1"/>
          <p:nvPr/>
        </p:nvSpPr>
        <p:spPr>
          <a:xfrm>
            <a:off x="1200251" y="6190614"/>
            <a:ext cx="2190023" cy="800219"/>
          </a:xfrm>
          <a:prstGeom prst="rect">
            <a:avLst/>
          </a:prstGeom>
          <a:noFill/>
        </p:spPr>
        <p:txBody>
          <a:bodyPr wrap="none" rtlCol="0">
            <a:spAutoFit/>
          </a:bodyPr>
          <a:lstStyle/>
          <a:p>
            <a:r>
              <a:rPr lang="en-US" sz="1400" dirty="0">
                <a:solidFill>
                  <a:schemeClr val="tx2"/>
                </a:solidFill>
                <a:latin typeface="+mn-lt"/>
              </a:rPr>
              <a:t>Marius Koga, MD, MPH, </a:t>
            </a:r>
          </a:p>
          <a:p>
            <a:r>
              <a:rPr lang="en-US" sz="1400" dirty="0">
                <a:solidFill>
                  <a:schemeClr val="tx2"/>
                </a:solidFill>
                <a:latin typeface="+mn-lt"/>
              </a:rPr>
              <a:t>UCD SOM/PHS</a:t>
            </a:r>
          </a:p>
          <a:p>
            <a:endParaRPr lang="en-US" dirty="0"/>
          </a:p>
        </p:txBody>
      </p:sp>
      <p:sp>
        <p:nvSpPr>
          <p:cNvPr id="6" name="TextBox 5">
            <a:extLst>
              <a:ext uri="{FF2B5EF4-FFF2-40B4-BE49-F238E27FC236}">
                <a16:creationId xmlns:a16="http://schemas.microsoft.com/office/drawing/2014/main" id="{D6E6E047-9C3F-475D-83C1-97A51160CE2F}"/>
              </a:ext>
            </a:extLst>
          </p:cNvPr>
          <p:cNvSpPr txBox="1"/>
          <p:nvPr/>
        </p:nvSpPr>
        <p:spPr>
          <a:xfrm>
            <a:off x="3651496" y="6214826"/>
            <a:ext cx="2925801" cy="800219"/>
          </a:xfrm>
          <a:prstGeom prst="rect">
            <a:avLst/>
          </a:prstGeom>
          <a:noFill/>
        </p:spPr>
        <p:txBody>
          <a:bodyPr wrap="none" rtlCol="0">
            <a:spAutoFit/>
          </a:bodyPr>
          <a:lstStyle/>
          <a:p>
            <a:r>
              <a:rPr lang="en-US" sz="1400" dirty="0">
                <a:solidFill>
                  <a:schemeClr val="tx2"/>
                </a:solidFill>
                <a:latin typeface="+mn-lt"/>
              </a:rPr>
              <a:t>Thomas O’Donnell, PhD, History, </a:t>
            </a:r>
          </a:p>
          <a:p>
            <a:r>
              <a:rPr lang="en-US" sz="1400" dirty="0">
                <a:solidFill>
                  <a:schemeClr val="tx2"/>
                </a:solidFill>
                <a:latin typeface="+mn-lt"/>
              </a:rPr>
              <a:t>UC Davis DEI  </a:t>
            </a:r>
          </a:p>
          <a:p>
            <a:endParaRPr lang="en-US" dirty="0"/>
          </a:p>
        </p:txBody>
      </p:sp>
      <p:sp>
        <p:nvSpPr>
          <p:cNvPr id="7" name="TextBox 6">
            <a:extLst>
              <a:ext uri="{FF2B5EF4-FFF2-40B4-BE49-F238E27FC236}">
                <a16:creationId xmlns:a16="http://schemas.microsoft.com/office/drawing/2014/main" id="{8E13BEE1-15F1-4A29-836E-17ADDA8D9BD4}"/>
              </a:ext>
            </a:extLst>
          </p:cNvPr>
          <p:cNvSpPr txBox="1"/>
          <p:nvPr/>
        </p:nvSpPr>
        <p:spPr>
          <a:xfrm>
            <a:off x="9449055" y="3563844"/>
            <a:ext cx="2730235" cy="800219"/>
          </a:xfrm>
          <a:prstGeom prst="rect">
            <a:avLst/>
          </a:prstGeom>
          <a:noFill/>
        </p:spPr>
        <p:txBody>
          <a:bodyPr wrap="none" rtlCol="0">
            <a:spAutoFit/>
          </a:bodyPr>
          <a:lstStyle/>
          <a:p>
            <a:r>
              <a:rPr lang="en-US" sz="1400" dirty="0">
                <a:solidFill>
                  <a:schemeClr val="tx2"/>
                </a:solidFill>
                <a:latin typeface="+mn-lt"/>
              </a:rPr>
              <a:t>Caroline Perris, JD Candidate, </a:t>
            </a:r>
          </a:p>
          <a:p>
            <a:r>
              <a:rPr lang="en-US" sz="1400" dirty="0">
                <a:solidFill>
                  <a:schemeClr val="tx2"/>
                </a:solidFill>
                <a:latin typeface="+mn-lt"/>
              </a:rPr>
              <a:t>UC Davis </a:t>
            </a:r>
          </a:p>
          <a:p>
            <a:endParaRPr lang="en-US" dirty="0"/>
          </a:p>
        </p:txBody>
      </p:sp>
      <p:sp>
        <p:nvSpPr>
          <p:cNvPr id="8" name="TextBox 7">
            <a:extLst>
              <a:ext uri="{FF2B5EF4-FFF2-40B4-BE49-F238E27FC236}">
                <a16:creationId xmlns:a16="http://schemas.microsoft.com/office/drawing/2014/main" id="{86EB4A8C-7007-4A79-B535-76DABCD6BE5F}"/>
              </a:ext>
            </a:extLst>
          </p:cNvPr>
          <p:cNvSpPr txBox="1"/>
          <p:nvPr/>
        </p:nvSpPr>
        <p:spPr>
          <a:xfrm>
            <a:off x="3692686" y="3325850"/>
            <a:ext cx="2627642" cy="800219"/>
          </a:xfrm>
          <a:prstGeom prst="rect">
            <a:avLst/>
          </a:prstGeom>
          <a:noFill/>
        </p:spPr>
        <p:txBody>
          <a:bodyPr wrap="none" rtlCol="0">
            <a:spAutoFit/>
          </a:bodyPr>
          <a:lstStyle/>
          <a:p>
            <a:r>
              <a:rPr lang="en-US" sz="1400" dirty="0">
                <a:solidFill>
                  <a:schemeClr val="tx2"/>
                </a:solidFill>
                <a:latin typeface="+mn-lt"/>
              </a:rPr>
              <a:t>Alea Skwara, PhD candidate, </a:t>
            </a:r>
          </a:p>
          <a:p>
            <a:r>
              <a:rPr lang="en-US" sz="1400" dirty="0">
                <a:solidFill>
                  <a:schemeClr val="tx2"/>
                </a:solidFill>
                <a:latin typeface="+mn-lt"/>
              </a:rPr>
              <a:t>Psychology, UC Davis </a:t>
            </a:r>
          </a:p>
          <a:p>
            <a:endParaRPr lang="en-US" dirty="0"/>
          </a:p>
        </p:txBody>
      </p:sp>
      <p:sp>
        <p:nvSpPr>
          <p:cNvPr id="9" name="TextBox 8">
            <a:extLst>
              <a:ext uri="{FF2B5EF4-FFF2-40B4-BE49-F238E27FC236}">
                <a16:creationId xmlns:a16="http://schemas.microsoft.com/office/drawing/2014/main" id="{429DC9A7-C621-4475-B303-A58665965FC6}"/>
              </a:ext>
            </a:extLst>
          </p:cNvPr>
          <p:cNvSpPr txBox="1"/>
          <p:nvPr/>
        </p:nvSpPr>
        <p:spPr>
          <a:xfrm>
            <a:off x="6611621" y="3330331"/>
            <a:ext cx="2528256" cy="800219"/>
          </a:xfrm>
          <a:prstGeom prst="rect">
            <a:avLst/>
          </a:prstGeom>
          <a:noFill/>
        </p:spPr>
        <p:txBody>
          <a:bodyPr wrap="none" rtlCol="0">
            <a:spAutoFit/>
          </a:bodyPr>
          <a:lstStyle/>
          <a:p>
            <a:r>
              <a:rPr lang="en-US" sz="1400" dirty="0">
                <a:solidFill>
                  <a:schemeClr val="tx2"/>
                </a:solidFill>
                <a:latin typeface="+mn-lt"/>
              </a:rPr>
              <a:t>Carmen Velazquez, PhD </a:t>
            </a:r>
          </a:p>
          <a:p>
            <a:r>
              <a:rPr lang="en-US" sz="1400" dirty="0">
                <a:solidFill>
                  <a:schemeClr val="tx2"/>
                </a:solidFill>
                <a:latin typeface="+mn-lt"/>
              </a:rPr>
              <a:t>Forensic Neuropsychologist</a:t>
            </a:r>
          </a:p>
          <a:p>
            <a:endParaRPr lang="en-US" dirty="0"/>
          </a:p>
        </p:txBody>
      </p:sp>
      <p:sp>
        <p:nvSpPr>
          <p:cNvPr id="10" name="TextBox 9">
            <a:extLst>
              <a:ext uri="{FF2B5EF4-FFF2-40B4-BE49-F238E27FC236}">
                <a16:creationId xmlns:a16="http://schemas.microsoft.com/office/drawing/2014/main" id="{75990006-B181-4E6B-B718-50724EB3A329}"/>
              </a:ext>
            </a:extLst>
          </p:cNvPr>
          <p:cNvSpPr txBox="1"/>
          <p:nvPr/>
        </p:nvSpPr>
        <p:spPr>
          <a:xfrm>
            <a:off x="6753476" y="6145518"/>
            <a:ext cx="2023311" cy="800219"/>
          </a:xfrm>
          <a:prstGeom prst="rect">
            <a:avLst/>
          </a:prstGeom>
          <a:noFill/>
        </p:spPr>
        <p:txBody>
          <a:bodyPr wrap="none" rtlCol="0">
            <a:spAutoFit/>
          </a:bodyPr>
          <a:lstStyle/>
          <a:p>
            <a:r>
              <a:rPr lang="en-US" sz="1400" dirty="0">
                <a:solidFill>
                  <a:schemeClr val="tx2"/>
                </a:solidFill>
                <a:latin typeface="+mn-lt"/>
              </a:rPr>
              <a:t>Sharon Howard, PhD, </a:t>
            </a:r>
          </a:p>
          <a:p>
            <a:r>
              <a:rPr lang="en-US" sz="1400" dirty="0">
                <a:solidFill>
                  <a:schemeClr val="tx2"/>
                </a:solidFill>
                <a:latin typeface="+mn-lt"/>
              </a:rPr>
              <a:t>Forensic Psychologist</a:t>
            </a:r>
          </a:p>
          <a:p>
            <a:endParaRPr lang="en-US" dirty="0"/>
          </a:p>
        </p:txBody>
      </p:sp>
      <p:sp>
        <p:nvSpPr>
          <p:cNvPr id="11" name="TextBox 10">
            <a:extLst>
              <a:ext uri="{FF2B5EF4-FFF2-40B4-BE49-F238E27FC236}">
                <a16:creationId xmlns:a16="http://schemas.microsoft.com/office/drawing/2014/main" id="{D8CA520C-103D-4CFD-8712-7944977E07E6}"/>
              </a:ext>
            </a:extLst>
          </p:cNvPr>
          <p:cNvSpPr txBox="1"/>
          <p:nvPr/>
        </p:nvSpPr>
        <p:spPr>
          <a:xfrm>
            <a:off x="9360771" y="6248818"/>
            <a:ext cx="1784527" cy="523220"/>
          </a:xfrm>
          <a:prstGeom prst="rect">
            <a:avLst/>
          </a:prstGeom>
          <a:noFill/>
        </p:spPr>
        <p:txBody>
          <a:bodyPr wrap="none" rtlCol="0">
            <a:spAutoFit/>
          </a:bodyPr>
          <a:lstStyle/>
          <a:p>
            <a:r>
              <a:rPr lang="en-US" sz="1400" i="0" dirty="0">
                <a:solidFill>
                  <a:schemeClr val="tx2"/>
                </a:solidFill>
                <a:effectLst/>
                <a:latin typeface="Open Sans" panose="020B0606030504020204" pitchFamily="34" charset="0"/>
              </a:rPr>
              <a:t>Satinder Gill</a:t>
            </a:r>
            <a:r>
              <a:rPr lang="en-US" sz="1400" b="0" i="0" dirty="0">
                <a:solidFill>
                  <a:schemeClr val="tx2"/>
                </a:solidFill>
                <a:effectLst/>
                <a:latin typeface="Open Sans" panose="020B0606030504020204" pitchFamily="34" charset="0"/>
              </a:rPr>
              <a:t>, Psy.D.</a:t>
            </a:r>
          </a:p>
          <a:p>
            <a:r>
              <a:rPr lang="en-US" sz="1400" dirty="0">
                <a:solidFill>
                  <a:schemeClr val="tx2"/>
                </a:solidFill>
                <a:latin typeface="Open Sans" panose="020B0606030504020204" pitchFamily="34" charset="0"/>
              </a:rPr>
              <a:t>UC Davis ASAP</a:t>
            </a:r>
            <a:endParaRPr lang="en-US" sz="1400" dirty="0">
              <a:solidFill>
                <a:schemeClr val="tx2"/>
              </a:solidFill>
            </a:endParaRPr>
          </a:p>
        </p:txBody>
      </p:sp>
    </p:spTree>
    <p:extLst>
      <p:ext uri="{BB962C8B-B14F-4D97-AF65-F5344CB8AC3E}">
        <p14:creationId xmlns:p14="http://schemas.microsoft.com/office/powerpoint/2010/main" val="35219281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1D9A8-10F4-41F5-B019-D146B9E561A4}"/>
              </a:ext>
            </a:extLst>
          </p:cNvPr>
          <p:cNvSpPr>
            <a:spLocks noGrp="1"/>
          </p:cNvSpPr>
          <p:nvPr>
            <p:ph type="title"/>
          </p:nvPr>
        </p:nvSpPr>
        <p:spPr>
          <a:xfrm>
            <a:off x="1110343" y="381867"/>
            <a:ext cx="9192003" cy="1259153"/>
          </a:xfrm>
        </p:spPr>
        <p:txBody>
          <a:bodyPr>
            <a:normAutofit fontScale="90000"/>
          </a:bodyPr>
          <a:lstStyle/>
          <a:p>
            <a:r>
              <a:rPr lang="en-US" sz="3100" dirty="0"/>
              <a:t>US Supreme Court Slow Evolution of Procedural Fairness: Congressional deference unless “manifestly unfair’ then Balancing test</a:t>
            </a:r>
          </a:p>
        </p:txBody>
      </p:sp>
      <p:graphicFrame>
        <p:nvGraphicFramePr>
          <p:cNvPr id="4" name="Content Placeholder 3">
            <a:extLst>
              <a:ext uri="{FF2B5EF4-FFF2-40B4-BE49-F238E27FC236}">
                <a16:creationId xmlns:a16="http://schemas.microsoft.com/office/drawing/2014/main" id="{535BC8D6-D4F5-45D4-961D-6F66CF99BC80}"/>
              </a:ext>
            </a:extLst>
          </p:cNvPr>
          <p:cNvGraphicFramePr>
            <a:graphicFrameLocks noGrp="1"/>
          </p:cNvGraphicFramePr>
          <p:nvPr>
            <p:ph idx="1"/>
            <p:extLst>
              <p:ext uri="{D42A27DB-BD31-4B8C-83A1-F6EECF244321}">
                <p14:modId xmlns:p14="http://schemas.microsoft.com/office/powerpoint/2010/main" val="1691508605"/>
              </p:ext>
            </p:extLst>
          </p:nvPr>
        </p:nvGraphicFramePr>
        <p:xfrm>
          <a:off x="971550" y="2449286"/>
          <a:ext cx="10540128" cy="34863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277323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9FE8F-CC3F-460D-979C-F714C281CE82}"/>
              </a:ext>
            </a:extLst>
          </p:cNvPr>
          <p:cNvSpPr>
            <a:spLocks noGrp="1"/>
          </p:cNvSpPr>
          <p:nvPr>
            <p:ph type="title"/>
          </p:nvPr>
        </p:nvSpPr>
        <p:spPr/>
        <p:txBody>
          <a:bodyPr/>
          <a:lstStyle/>
          <a:p>
            <a:r>
              <a:rPr lang="en-US" dirty="0"/>
              <a:t>INA Procedural Gains  </a:t>
            </a:r>
          </a:p>
        </p:txBody>
      </p:sp>
      <p:sp>
        <p:nvSpPr>
          <p:cNvPr id="6" name="Text Placeholder 5">
            <a:extLst>
              <a:ext uri="{FF2B5EF4-FFF2-40B4-BE49-F238E27FC236}">
                <a16:creationId xmlns:a16="http://schemas.microsoft.com/office/drawing/2014/main" id="{32D09230-C7CF-483C-BAD3-DFFA2775ABA1}"/>
              </a:ext>
            </a:extLst>
          </p:cNvPr>
          <p:cNvSpPr>
            <a:spLocks noGrp="1"/>
          </p:cNvSpPr>
          <p:nvPr>
            <p:ph type="body" idx="1"/>
          </p:nvPr>
        </p:nvSpPr>
        <p:spPr/>
        <p:txBody>
          <a:bodyPr/>
          <a:lstStyle/>
          <a:p>
            <a:r>
              <a:rPr lang="en-US" dirty="0"/>
              <a:t>At the Border</a:t>
            </a:r>
          </a:p>
        </p:txBody>
      </p:sp>
      <p:sp>
        <p:nvSpPr>
          <p:cNvPr id="8" name="Text Placeholder 7">
            <a:extLst>
              <a:ext uri="{FF2B5EF4-FFF2-40B4-BE49-F238E27FC236}">
                <a16:creationId xmlns:a16="http://schemas.microsoft.com/office/drawing/2014/main" id="{3CF81DF5-B1C3-4B61-BF7B-7F2EFDDAF859}"/>
              </a:ext>
            </a:extLst>
          </p:cNvPr>
          <p:cNvSpPr>
            <a:spLocks noGrp="1"/>
          </p:cNvSpPr>
          <p:nvPr>
            <p:ph type="body" sz="quarter" idx="3"/>
          </p:nvPr>
        </p:nvSpPr>
        <p:spPr/>
        <p:txBody>
          <a:bodyPr/>
          <a:lstStyle/>
          <a:p>
            <a:r>
              <a:rPr lang="en-US" dirty="0"/>
              <a:t>Inside the Border</a:t>
            </a:r>
          </a:p>
        </p:txBody>
      </p:sp>
      <p:pic>
        <p:nvPicPr>
          <p:cNvPr id="2050" name="Picture 2" descr="Credible Fear Interview - YouTube">
            <a:extLst>
              <a:ext uri="{FF2B5EF4-FFF2-40B4-BE49-F238E27FC236}">
                <a16:creationId xmlns:a16="http://schemas.microsoft.com/office/drawing/2014/main" id="{B993A11C-0946-4F0B-90C3-9786E66CA00B}"/>
              </a:ext>
            </a:extLst>
          </p:cNvPr>
          <p:cNvPicPr>
            <a:picLocks noGrp="1" noChangeAspect="1" noChangeArrowheads="1"/>
          </p:cNvPicPr>
          <p:nvPr>
            <p:ph sz="half" idx="2"/>
          </p:nvPr>
        </p:nvPicPr>
        <p:blipFill>
          <a:blip r:embed="rId2">
            <a:extLst>
              <a:ext uri="{28A0092B-C50C-407E-A947-70E740481C1C}">
                <a14:useLocalDpi xmlns:a14="http://schemas.microsoft.com/office/drawing/2010/main"/>
              </a:ext>
            </a:extLst>
          </a:blip>
          <a:srcRect/>
          <a:stretch>
            <a:fillRect/>
          </a:stretch>
        </p:blipFill>
        <p:spPr bwMode="auto">
          <a:xfrm>
            <a:off x="1153848" y="2505075"/>
            <a:ext cx="4015317" cy="301148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inal Deportation Hearings in Montana Will Now Be Conducted by Video  Conferencing — Border Crossing Law Firm">
            <a:extLst>
              <a:ext uri="{FF2B5EF4-FFF2-40B4-BE49-F238E27FC236}">
                <a16:creationId xmlns:a16="http://schemas.microsoft.com/office/drawing/2014/main" id="{F9C7CFE2-5653-44D9-88C7-24E7F44D7BB5}"/>
              </a:ext>
            </a:extLst>
          </p:cNvPr>
          <p:cNvPicPr>
            <a:picLocks noGrp="1" noChangeAspect="1" noChangeArrowheads="1"/>
          </p:cNvPicPr>
          <p:nvPr>
            <p:ph sz="quarter" idx="4"/>
          </p:nvPr>
        </p:nvPicPr>
        <p:blipFill>
          <a:blip r:embed="rId3">
            <a:extLst>
              <a:ext uri="{28A0092B-C50C-407E-A947-70E740481C1C}">
                <a14:useLocalDpi xmlns:a14="http://schemas.microsoft.com/office/drawing/2010/main"/>
              </a:ext>
            </a:extLst>
          </a:blip>
          <a:srcRect/>
          <a:stretch>
            <a:fillRect/>
          </a:stretch>
        </p:blipFill>
        <p:spPr bwMode="auto">
          <a:xfrm>
            <a:off x="8044656" y="2848769"/>
            <a:ext cx="1971675" cy="2324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50207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816893-1C8E-4B8B-BF9A-0FE8857B5D9D}"/>
              </a:ext>
            </a:extLst>
          </p:cNvPr>
          <p:cNvSpPr>
            <a:spLocks noGrp="1"/>
          </p:cNvSpPr>
          <p:nvPr>
            <p:ph type="title"/>
          </p:nvPr>
        </p:nvSpPr>
        <p:spPr/>
        <p:txBody>
          <a:bodyPr>
            <a:normAutofit fontScale="90000"/>
          </a:bodyPr>
          <a:lstStyle/>
          <a:p>
            <a:r>
              <a:rPr lang="en-US" dirty="0"/>
              <a:t>A Vested Right to Stay and Family? Two Harsh National Security Cases with Cracks</a:t>
            </a:r>
          </a:p>
        </p:txBody>
      </p:sp>
      <p:sp>
        <p:nvSpPr>
          <p:cNvPr id="7" name="Content Placeholder 6">
            <a:extLst>
              <a:ext uri="{FF2B5EF4-FFF2-40B4-BE49-F238E27FC236}">
                <a16:creationId xmlns:a16="http://schemas.microsoft.com/office/drawing/2014/main" id="{FCD96129-04E9-47CE-9B2A-F4541753AB46}"/>
              </a:ext>
            </a:extLst>
          </p:cNvPr>
          <p:cNvSpPr>
            <a:spLocks noGrp="1"/>
          </p:cNvSpPr>
          <p:nvPr>
            <p:ph sz="half" idx="1"/>
          </p:nvPr>
        </p:nvSpPr>
        <p:spPr/>
        <p:txBody>
          <a:bodyPr>
            <a:normAutofit fontScale="70000" lnSpcReduction="20000"/>
          </a:bodyPr>
          <a:lstStyle/>
          <a:p>
            <a:pPr marL="0" indent="0">
              <a:buNone/>
            </a:pPr>
            <a:r>
              <a:rPr lang="en-US" i="1" dirty="0">
                <a:solidFill>
                  <a:schemeClr val="tx1">
                    <a:alpha val="77000"/>
                  </a:schemeClr>
                </a:solidFill>
              </a:rPr>
              <a:t>Under our law, the alien in several respects stands on an equal footing with citizens, but in others have never been conceded legal parity with the citizen. Most importantly, to protract this ambiguous status with the country is not his right but is a matter of permission and tolerance. The Government’s power to terminate its hospitality has been asserted and sustained by this Court since the question first arose…Such matters are so exclusively entrusted to the political branches of government </a:t>
            </a:r>
            <a:r>
              <a:rPr lang="en-US" b="1" i="1" dirty="0"/>
              <a:t>as to be largely immune from judicial inquiry or interference. </a:t>
            </a:r>
          </a:p>
          <a:p>
            <a:pPr marL="0" indent="0">
              <a:buNone/>
            </a:pPr>
            <a:endParaRPr lang="en-US" i="1" dirty="0">
              <a:solidFill>
                <a:schemeClr val="tx1">
                  <a:alpha val="77000"/>
                </a:schemeClr>
              </a:solidFill>
            </a:endParaRPr>
          </a:p>
          <a:p>
            <a:pPr marL="0" indent="0">
              <a:buNone/>
            </a:pPr>
            <a:r>
              <a:rPr lang="en-US" dirty="0" err="1"/>
              <a:t>Harisiades</a:t>
            </a:r>
            <a:r>
              <a:rPr lang="en-US" dirty="0"/>
              <a:t> v. Shaughnessy (US 1952) (Dissent) </a:t>
            </a:r>
          </a:p>
        </p:txBody>
      </p:sp>
      <p:sp>
        <p:nvSpPr>
          <p:cNvPr id="8" name="Content Placeholder 7">
            <a:extLst>
              <a:ext uri="{FF2B5EF4-FFF2-40B4-BE49-F238E27FC236}">
                <a16:creationId xmlns:a16="http://schemas.microsoft.com/office/drawing/2014/main" id="{C61A2A00-4085-4DA3-9784-729796BB8ED1}"/>
              </a:ext>
            </a:extLst>
          </p:cNvPr>
          <p:cNvSpPr>
            <a:spLocks noGrp="1"/>
          </p:cNvSpPr>
          <p:nvPr>
            <p:ph sz="half" idx="2"/>
          </p:nvPr>
        </p:nvSpPr>
        <p:spPr/>
        <p:txBody>
          <a:bodyPr>
            <a:normAutofit fontScale="70000" lnSpcReduction="20000"/>
          </a:bodyPr>
          <a:lstStyle/>
          <a:p>
            <a:pPr marL="0" indent="0">
              <a:buNone/>
            </a:pPr>
            <a:r>
              <a:rPr lang="en-US" b="0" i="1" dirty="0">
                <a:solidFill>
                  <a:srgbClr val="000000"/>
                </a:solidFill>
                <a:effectLst/>
                <a:latin typeface="Open Sans" panose="020B0606030504020204" pitchFamily="34" charset="0"/>
              </a:rPr>
              <a:t>Today’s disposition should not be interpreted as deciding whether a citizen has a protected liberty interest in the visa application of her alien spouse. The Court need not decide that issue, for this Court’s precedents instruct that, even assuming she has such an interest, the Government satisfied due process when it notified Din’s husband that his visa was denied under the immigration statute’s terrorism bar…Like the professors who sought an audience with Dr. Mandel, Din claims her constitutional rights were burdened by the denial of a visa to a noncitizen, namely her husband…Even assuming Din’s rights were burdened directly by the visa denial, the remaining question is whether the reasons given by the Government satisfy Mandel’s </a:t>
            </a:r>
            <a:r>
              <a:rPr lang="en-US" b="1" i="1" dirty="0">
                <a:solidFill>
                  <a:schemeClr val="tx2"/>
                </a:solidFill>
                <a:effectLst/>
                <a:latin typeface="Open Sans" panose="020B0606030504020204" pitchFamily="34" charset="0"/>
              </a:rPr>
              <a:t>“facially legitimate and bona fide” </a:t>
            </a:r>
            <a:r>
              <a:rPr lang="en-US" b="0" i="1" dirty="0">
                <a:solidFill>
                  <a:srgbClr val="000000"/>
                </a:solidFill>
                <a:effectLst/>
                <a:latin typeface="Open Sans" panose="020B0606030504020204" pitchFamily="34" charset="0"/>
              </a:rPr>
              <a:t>standard. I conclude that they do.</a:t>
            </a:r>
          </a:p>
          <a:p>
            <a:pPr marL="0" indent="0">
              <a:buNone/>
            </a:pPr>
            <a:endParaRPr lang="en-US" i="1" dirty="0">
              <a:solidFill>
                <a:srgbClr val="000000"/>
              </a:solidFill>
              <a:latin typeface="Open Sans" panose="020B0606030504020204" pitchFamily="34" charset="0"/>
            </a:endParaRPr>
          </a:p>
          <a:p>
            <a:pPr marL="0" indent="0">
              <a:buNone/>
            </a:pPr>
            <a:r>
              <a:rPr lang="en-US" i="1" dirty="0"/>
              <a:t>Kerry v. Din (US 2015) (Plurality, J. Kennedy)</a:t>
            </a:r>
          </a:p>
        </p:txBody>
      </p:sp>
    </p:spTree>
    <p:extLst>
      <p:ext uri="{BB962C8B-B14F-4D97-AF65-F5344CB8AC3E}">
        <p14:creationId xmlns:p14="http://schemas.microsoft.com/office/powerpoint/2010/main" val="5652101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71" name="Straight Connector 70">
            <a:extLst>
              <a:ext uri="{FF2B5EF4-FFF2-40B4-BE49-F238E27FC236}">
                <a16:creationId xmlns:a16="http://schemas.microsoft.com/office/drawing/2014/main" id="{01AA0935-460F-4638-9E37-D59F2DEC0AC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0000" y="0"/>
            <a:ext cx="0" cy="685800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pic>
        <p:nvPicPr>
          <p:cNvPr id="2050" name="Picture 2">
            <a:extLst>
              <a:ext uri="{FF2B5EF4-FFF2-40B4-BE49-F238E27FC236}">
                <a16:creationId xmlns:a16="http://schemas.microsoft.com/office/drawing/2014/main" id="{EFC7D50D-9690-4BE9-BC85-F7B2E14A2F2C}"/>
              </a:ext>
            </a:extLst>
          </p:cNvPr>
          <p:cNvPicPr>
            <a:picLocks noGrp="1" noChangeAspect="1" noChangeArrowheads="1"/>
          </p:cNvPicPr>
          <p:nvPr>
            <p:ph idx="1"/>
          </p:nvPr>
        </p:nvPicPr>
        <p:blipFill rotWithShape="1">
          <a:blip r:embed="rId2" cstate="hqprint">
            <a:extLst>
              <a:ext uri="{28A0092B-C50C-407E-A947-70E740481C1C}">
                <a14:useLocalDpi xmlns:a14="http://schemas.microsoft.com/office/drawing/2010/main"/>
              </a:ext>
            </a:extLst>
          </a:blip>
          <a:srcRect/>
          <a:stretch/>
        </p:blipFill>
        <p:spPr bwMode="auto">
          <a:xfrm>
            <a:off x="20" y="10"/>
            <a:ext cx="12191980" cy="6857990"/>
          </a:xfrm>
          <a:custGeom>
            <a:avLst/>
            <a:gdLst/>
            <a:ahLst/>
            <a:cxnLst/>
            <a:rect l="l" t="t" r="r" b="b"/>
            <a:pathLst>
              <a:path w="12192000" h="6858000">
                <a:moveTo>
                  <a:pt x="0" y="0"/>
                </a:moveTo>
                <a:lnTo>
                  <a:pt x="12192000" y="0"/>
                </a:lnTo>
                <a:lnTo>
                  <a:pt x="12192000"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0281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75" name="Straight Connector 74">
            <a:extLst>
              <a:ext uri="{FF2B5EF4-FFF2-40B4-BE49-F238E27FC236}">
                <a16:creationId xmlns:a16="http://schemas.microsoft.com/office/drawing/2014/main" id="{5506D940-CD1A-46A6-8495-AD6F6CF8B1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958000"/>
            <a:ext cx="121932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useBgFill="1">
        <p:nvSpPr>
          <p:cNvPr id="77" name="Rectangle 76">
            <a:extLst>
              <a:ext uri="{FF2B5EF4-FFF2-40B4-BE49-F238E27FC236}">
                <a16:creationId xmlns:a16="http://schemas.microsoft.com/office/drawing/2014/main" id="{B92258A8-6159-412F-95C2-04BDA97146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613A7816-7DCB-41F4-BC7A-CB944B7318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68DD2B-1DCB-4A84-9A62-96C9F7C16CF0}"/>
              </a:ext>
            </a:extLst>
          </p:cNvPr>
          <p:cNvSpPr>
            <a:spLocks noGrp="1"/>
          </p:cNvSpPr>
          <p:nvPr>
            <p:ph type="title"/>
          </p:nvPr>
        </p:nvSpPr>
        <p:spPr>
          <a:xfrm>
            <a:off x="442914" y="3213100"/>
            <a:ext cx="11306174" cy="1745014"/>
          </a:xfrm>
        </p:spPr>
        <p:txBody>
          <a:bodyPr vert="horz" wrap="square" lIns="0" tIns="0" rIns="0" bIns="0" rtlCol="0" anchor="b" anchorCtr="0">
            <a:normAutofit/>
          </a:bodyPr>
          <a:lstStyle/>
          <a:p>
            <a:r>
              <a:rPr lang="en-US">
                <a:solidFill>
                  <a:schemeClr val="bg2"/>
                </a:solidFill>
              </a:rPr>
              <a:t>Amnesties and Prosecutorial Discretion</a:t>
            </a:r>
          </a:p>
        </p:txBody>
      </p:sp>
      <p:pic>
        <p:nvPicPr>
          <p:cNvPr id="3076" name="Picture 4" descr="Most DACA recipients fear for their safety if deported to country of birth,  study finds - Los Angeles Times">
            <a:extLst>
              <a:ext uri="{FF2B5EF4-FFF2-40B4-BE49-F238E27FC236}">
                <a16:creationId xmlns:a16="http://schemas.microsoft.com/office/drawing/2014/main" id="{AD22B9E8-EB79-46F9-B0F2-2D682F4D3123}"/>
              </a:ext>
            </a:extLst>
          </p:cNvPr>
          <p:cNvPicPr>
            <a:picLocks noGrp="1" noChangeAspect="1" noChangeArrowheads="1"/>
          </p:cNvPicPr>
          <p:nvPr>
            <p:ph idx="1"/>
          </p:nvPr>
        </p:nvPicPr>
        <p:blipFill rotWithShape="1">
          <a:blip r:embed="rId2" cstate="hqprint">
            <a:extLst>
              <a:ext uri="{28A0092B-C50C-407E-A947-70E740481C1C}">
                <a14:useLocalDpi xmlns:a14="http://schemas.microsoft.com/office/drawing/2010/main"/>
              </a:ext>
            </a:extLst>
          </a:blip>
          <a:srcRect/>
          <a:stretch/>
        </p:blipFill>
        <p:spPr bwMode="auto">
          <a:xfrm>
            <a:off x="-1" y="10"/>
            <a:ext cx="4063996" cy="2743190"/>
          </a:xfrm>
          <a:custGeom>
            <a:avLst/>
            <a:gdLst/>
            <a:ahLst/>
            <a:cxnLst/>
            <a:rect l="l" t="t" r="r" b="b"/>
            <a:pathLst>
              <a:path w="4063996" h="2736848">
                <a:moveTo>
                  <a:pt x="0" y="0"/>
                </a:moveTo>
                <a:lnTo>
                  <a:pt x="4063996" y="0"/>
                </a:lnTo>
                <a:lnTo>
                  <a:pt x="4063996" y="2736848"/>
                </a:lnTo>
                <a:lnTo>
                  <a:pt x="0" y="2736848"/>
                </a:lnTo>
                <a:close/>
              </a:path>
            </a:pathLst>
          </a:custGeom>
          <a:noFill/>
          <a:extLst>
            <a:ext uri="{909E8E84-426E-40DD-AFC4-6F175D3DCCD1}">
              <a14:hiddenFill xmlns:a14="http://schemas.microsoft.com/office/drawing/2010/main">
                <a:solidFill>
                  <a:srgbClr val="FFFFFF"/>
                </a:solidFill>
              </a14:hiddenFill>
            </a:ext>
          </a:extLst>
        </p:spPr>
      </p:pic>
      <p:pic>
        <p:nvPicPr>
          <p:cNvPr id="3078" name="Picture 6" descr="Unions fight for DACA recipients as Supreme Court tackles their fate –  People's World">
            <a:extLst>
              <a:ext uri="{FF2B5EF4-FFF2-40B4-BE49-F238E27FC236}">
                <a16:creationId xmlns:a16="http://schemas.microsoft.com/office/drawing/2014/main" id="{19855CC8-788E-4BD4-97D0-D5186D9B8E93}"/>
              </a:ext>
            </a:extLst>
          </p:cNvPr>
          <p:cNvPicPr>
            <a:picLocks noChangeAspect="1" noChangeArrowheads="1"/>
          </p:cNvPicPr>
          <p:nvPr/>
        </p:nvPicPr>
        <p:blipFill rotWithShape="1">
          <a:blip r:embed="rId3" cstate="hqprint">
            <a:extLst>
              <a:ext uri="{28A0092B-C50C-407E-A947-70E740481C1C}">
                <a14:useLocalDpi xmlns:a14="http://schemas.microsoft.com/office/drawing/2010/main"/>
              </a:ext>
            </a:extLst>
          </a:blip>
          <a:srcRect/>
          <a:stretch/>
        </p:blipFill>
        <p:spPr bwMode="auto">
          <a:xfrm>
            <a:off x="4063352" y="10"/>
            <a:ext cx="4063996" cy="2746790"/>
          </a:xfrm>
          <a:custGeom>
            <a:avLst/>
            <a:gdLst/>
            <a:ahLst/>
            <a:cxnLst/>
            <a:rect l="l" t="t" r="r" b="b"/>
            <a:pathLst>
              <a:path w="4063996" h="2736848">
                <a:moveTo>
                  <a:pt x="0" y="0"/>
                </a:moveTo>
                <a:lnTo>
                  <a:pt x="4063996" y="0"/>
                </a:lnTo>
                <a:lnTo>
                  <a:pt x="4063996" y="2736848"/>
                </a:lnTo>
                <a:lnTo>
                  <a:pt x="0" y="2736848"/>
                </a:lnTo>
                <a:close/>
              </a:path>
            </a:pathLst>
          </a:custGeom>
          <a:noFill/>
          <a:extLst>
            <a:ext uri="{909E8E84-426E-40DD-AFC4-6F175D3DCCD1}">
              <a14:hiddenFill xmlns:a14="http://schemas.microsoft.com/office/drawing/2010/main">
                <a:solidFill>
                  <a:srgbClr val="FFFFFF"/>
                </a:solidFill>
              </a14:hiddenFill>
            </a:ext>
          </a:extLst>
        </p:spPr>
      </p:pic>
      <p:cxnSp>
        <p:nvCxnSpPr>
          <p:cNvPr id="81" name="Straight Connector 80">
            <a:extLst>
              <a:ext uri="{FF2B5EF4-FFF2-40B4-BE49-F238E27FC236}">
                <a16:creationId xmlns:a16="http://schemas.microsoft.com/office/drawing/2014/main" id="{E0263E3C-E089-4D34-BBAA-F3D5A4F448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3995" y="0"/>
            <a:ext cx="0" cy="273600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pic>
        <p:nvPicPr>
          <p:cNvPr id="3074" name="Picture 2" descr="You See In Their Eyes The Fear': DACA Students Face An Uncertain Future :  NPR Ed : NPR">
            <a:extLst>
              <a:ext uri="{FF2B5EF4-FFF2-40B4-BE49-F238E27FC236}">
                <a16:creationId xmlns:a16="http://schemas.microsoft.com/office/drawing/2014/main" id="{D7C65DD4-9D50-4463-8040-AD634F89FCBB}"/>
              </a:ext>
            </a:extLst>
          </p:cNvPr>
          <p:cNvPicPr>
            <a:picLocks noChangeAspect="1" noChangeArrowheads="1"/>
          </p:cNvPicPr>
          <p:nvPr/>
        </p:nvPicPr>
        <p:blipFill rotWithShape="1">
          <a:blip r:embed="rId4" cstate="hqprint">
            <a:extLst>
              <a:ext uri="{28A0092B-C50C-407E-A947-70E740481C1C}">
                <a14:useLocalDpi xmlns:a14="http://schemas.microsoft.com/office/drawing/2010/main"/>
              </a:ext>
            </a:extLst>
          </a:blip>
          <a:srcRect/>
          <a:stretch/>
        </p:blipFill>
        <p:spPr bwMode="auto">
          <a:xfrm>
            <a:off x="8128002" y="10"/>
            <a:ext cx="4063996" cy="2746790"/>
          </a:xfrm>
          <a:custGeom>
            <a:avLst/>
            <a:gdLst/>
            <a:ahLst/>
            <a:cxnLst/>
            <a:rect l="l" t="t" r="r" b="b"/>
            <a:pathLst>
              <a:path w="4063996" h="2736848">
                <a:moveTo>
                  <a:pt x="0" y="0"/>
                </a:moveTo>
                <a:lnTo>
                  <a:pt x="4063996" y="0"/>
                </a:lnTo>
                <a:lnTo>
                  <a:pt x="4063996" y="2736848"/>
                </a:lnTo>
                <a:lnTo>
                  <a:pt x="0" y="2736848"/>
                </a:lnTo>
                <a:close/>
              </a:path>
            </a:pathLst>
          </a:custGeom>
          <a:noFill/>
          <a:extLst>
            <a:ext uri="{909E8E84-426E-40DD-AFC4-6F175D3DCCD1}">
              <a14:hiddenFill xmlns:a14="http://schemas.microsoft.com/office/drawing/2010/main">
                <a:solidFill>
                  <a:srgbClr val="FFFFFF"/>
                </a:solidFill>
              </a14:hiddenFill>
            </a:ext>
          </a:extLst>
        </p:spPr>
      </p:pic>
      <p:cxnSp>
        <p:nvCxnSpPr>
          <p:cNvPr id="83" name="Straight Connector 82">
            <a:extLst>
              <a:ext uri="{FF2B5EF4-FFF2-40B4-BE49-F238E27FC236}">
                <a16:creationId xmlns:a16="http://schemas.microsoft.com/office/drawing/2014/main" id="{9144E32D-C0DE-4D27-963B-A43CF13E66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7348" y="0"/>
            <a:ext cx="0" cy="273600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6D52E1E1-1519-4BBF-8E5D-7B1F16C916D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2744900"/>
            <a:ext cx="121932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ECF3C8EB-1217-4C14-80B7-0EFF5607E8E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958000"/>
            <a:ext cx="121932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8685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71" name="Straight Connector 70">
            <a:extLst>
              <a:ext uri="{FF2B5EF4-FFF2-40B4-BE49-F238E27FC236}">
                <a16:creationId xmlns:a16="http://schemas.microsoft.com/office/drawing/2014/main" id="{5506D940-CD1A-46A6-8495-AD6F6CF8B1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958000"/>
            <a:ext cx="121932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useBgFill="1">
        <p:nvSpPr>
          <p:cNvPr id="73" name="Rectangle 72">
            <a:extLst>
              <a:ext uri="{FF2B5EF4-FFF2-40B4-BE49-F238E27FC236}">
                <a16:creationId xmlns:a16="http://schemas.microsoft.com/office/drawing/2014/main" id="{2C0E59EF-F8DF-488B-B09D-66E4CF18AF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ImmigrationProf Blog">
            <a:extLst>
              <a:ext uri="{FF2B5EF4-FFF2-40B4-BE49-F238E27FC236}">
                <a16:creationId xmlns:a16="http://schemas.microsoft.com/office/drawing/2014/main" id="{1D55431F-65EE-41D2-B682-7B0348A68CF9}"/>
              </a:ext>
            </a:extLst>
          </p:cNvPr>
          <p:cNvPicPr>
            <a:picLocks noGrp="1" noChangeAspect="1" noChangeArrowheads="1"/>
          </p:cNvPicPr>
          <p:nvPr>
            <p:ph idx="1"/>
          </p:nvPr>
        </p:nvPicPr>
        <p:blipFill rotWithShape="1">
          <a:blip r:embed="rId2" cstate="hqprint">
            <a:alphaModFix amt="40000"/>
            <a:extLst>
              <a:ext uri="{28A0092B-C50C-407E-A947-70E740481C1C}">
                <a14:useLocalDpi xmlns:a14="http://schemas.microsoft.com/office/drawing/2010/main"/>
              </a:ext>
            </a:extLst>
          </a:blip>
          <a:srcRect/>
          <a:stretch/>
        </p:blipFill>
        <p:spPr bwMode="auto">
          <a:xfrm rot="5400000">
            <a:off x="2666400" y="-2667599"/>
            <a:ext cx="6857998" cy="121931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EBA93B3-FB56-402E-AF1C-C2826BDB587B}"/>
              </a:ext>
            </a:extLst>
          </p:cNvPr>
          <p:cNvSpPr>
            <a:spLocks noGrp="1"/>
          </p:cNvSpPr>
          <p:nvPr>
            <p:ph type="title"/>
          </p:nvPr>
        </p:nvSpPr>
        <p:spPr>
          <a:xfrm>
            <a:off x="442913" y="324000"/>
            <a:ext cx="11306175" cy="738664"/>
          </a:xfrm>
        </p:spPr>
        <p:txBody>
          <a:bodyPr vert="horz" wrap="square" lIns="0" tIns="0" rIns="0" bIns="0" rtlCol="0" anchor="t" anchorCtr="0">
            <a:normAutofit/>
          </a:bodyPr>
          <a:lstStyle/>
          <a:p>
            <a:r>
              <a:rPr lang="en-US" dirty="0"/>
              <a:t>Padilla v. Kentucky (US 2010)</a:t>
            </a:r>
          </a:p>
        </p:txBody>
      </p:sp>
      <p:cxnSp>
        <p:nvCxnSpPr>
          <p:cNvPr id="75" name="Straight Connector 74">
            <a:extLst>
              <a:ext uri="{FF2B5EF4-FFF2-40B4-BE49-F238E27FC236}">
                <a16:creationId xmlns:a16="http://schemas.microsoft.com/office/drawing/2014/main" id="{E8A6AB34-DF8B-4197-B131-7A005D29517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958000"/>
            <a:ext cx="121932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F1F18623-0C95-4CC7-8343-55A66445507C}"/>
              </a:ext>
            </a:extLst>
          </p:cNvPr>
          <p:cNvSpPr txBox="1"/>
          <p:nvPr/>
        </p:nvSpPr>
        <p:spPr>
          <a:xfrm>
            <a:off x="789978" y="3912281"/>
            <a:ext cx="10462661" cy="2031325"/>
          </a:xfrm>
          <a:prstGeom prst="rect">
            <a:avLst/>
          </a:prstGeom>
          <a:noFill/>
        </p:spPr>
        <p:txBody>
          <a:bodyPr wrap="square" rtlCol="0">
            <a:spAutoFit/>
          </a:bodyPr>
          <a:lstStyle/>
          <a:p>
            <a:r>
              <a:rPr lang="en-US" sz="1800" b="1" i="1" u="none" strike="noStrike" dirty="0">
                <a:solidFill>
                  <a:srgbClr val="000000"/>
                </a:solidFill>
                <a:effectLst/>
                <a:latin typeface="Times New Roman" panose="02020603050405020304" pitchFamily="18" charset="0"/>
              </a:rPr>
              <a:t>We have long recognized that deportation is a particularly severe “penalty,” but it is not, in a strict sense, a criminal sanction. Although removal proceedings are civil in nature, deportation is nevertheless intimately related to the criminal process. Our law has enmeshed criminal convictions and the penalty of deportation for nearly a century. And, importantly, recent changes in our immigration law have made removal nearly an automatic result for a broad class of noncitizen offenders. Thus, we find it “most difficult” to divorce the penalty from the conviction in the deportation context. Moreover, we are quite confident that noncitizen defendants facing a risk of deportation for a particular offense find it even more difficult.</a:t>
            </a:r>
            <a:endParaRPr lang="en-US" b="1" i="1" dirty="0"/>
          </a:p>
        </p:txBody>
      </p:sp>
    </p:spTree>
    <p:extLst>
      <p:ext uri="{BB962C8B-B14F-4D97-AF65-F5344CB8AC3E}">
        <p14:creationId xmlns:p14="http://schemas.microsoft.com/office/powerpoint/2010/main" val="29324799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B0E58038-8ACE-4AD9-B404-25C603550D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F0502020204030204"/>
              <a:ea typeface="+mn-ea"/>
              <a:cs typeface="+mn-cs"/>
            </a:endParaRPr>
          </a:p>
        </p:txBody>
      </p:sp>
      <p:sp>
        <p:nvSpPr>
          <p:cNvPr id="2" name="Title 1">
            <a:extLst>
              <a:ext uri="{FF2B5EF4-FFF2-40B4-BE49-F238E27FC236}">
                <a16:creationId xmlns:a16="http://schemas.microsoft.com/office/drawing/2014/main" id="{4F76CB32-901A-4DA0-AA8A-9A7B5A88BFCD}"/>
              </a:ext>
            </a:extLst>
          </p:cNvPr>
          <p:cNvSpPr>
            <a:spLocks noGrp="1"/>
          </p:cNvSpPr>
          <p:nvPr>
            <p:ph type="title"/>
          </p:nvPr>
        </p:nvSpPr>
        <p:spPr>
          <a:xfrm>
            <a:off x="1193532" y="1"/>
            <a:ext cx="9233984" cy="905068"/>
          </a:xfrm>
        </p:spPr>
        <p:txBody>
          <a:bodyPr>
            <a:normAutofit fontScale="90000"/>
          </a:bodyPr>
          <a:lstStyle/>
          <a:p>
            <a:r>
              <a:rPr lang="en-US" sz="3600" dirty="0"/>
              <a:t>The Immigration US Supreme Court Cases</a:t>
            </a:r>
          </a:p>
        </p:txBody>
      </p:sp>
      <p:cxnSp>
        <p:nvCxnSpPr>
          <p:cNvPr id="21" name="Straight Connector 20">
            <a:extLst>
              <a:ext uri="{FF2B5EF4-FFF2-40B4-BE49-F238E27FC236}">
                <a16:creationId xmlns:a16="http://schemas.microsoft.com/office/drawing/2014/main" id="{38A34772-9011-42B5-AA63-FD6DEC92EE7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910746"/>
            <a:ext cx="996696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82BCDE19-2810-4337-9C49-8589C4217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14" name="Content Placeholder 2" descr="SmartArt timeline">
            <a:extLst>
              <a:ext uri="{FF2B5EF4-FFF2-40B4-BE49-F238E27FC236}">
                <a16:creationId xmlns:a16="http://schemas.microsoft.com/office/drawing/2014/main" id="{62612D72-5A4E-430E-8505-B2C209DA7C74}"/>
              </a:ext>
            </a:extLst>
          </p:cNvPr>
          <p:cNvGraphicFramePr>
            <a:graphicFrameLocks noGrp="1"/>
          </p:cNvGraphicFramePr>
          <p:nvPr>
            <p:ph idx="1"/>
          </p:nvPr>
        </p:nvGraphicFramePr>
        <p:xfrm>
          <a:off x="1097280" y="2108201"/>
          <a:ext cx="10058400" cy="37608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7D297470-CF38-4969-9543-EAD50C8D7856}"/>
              </a:ext>
            </a:extLst>
          </p:cNvPr>
          <p:cNvSpPr txBox="1"/>
          <p:nvPr/>
        </p:nvSpPr>
        <p:spPr>
          <a:xfrm>
            <a:off x="5467212" y="1194372"/>
            <a:ext cx="4868064"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Franklin Gothic Book" panose="020F0502020204030204"/>
                <a:ea typeface="+mn-ea"/>
                <a:cs typeface="+mn-cs"/>
              </a:rPr>
              <a:t>Top cases:  Post-removal </a:t>
            </a:r>
            <a:r>
              <a:rPr kumimoji="0" lang="en-US" sz="1800" b="0" i="0" u="none" strike="noStrike" kern="1200" cap="none" spc="0" normalizeH="0" baseline="0" noProof="0" dirty="0">
                <a:ln>
                  <a:noFill/>
                </a:ln>
                <a:solidFill>
                  <a:srgbClr val="E64823"/>
                </a:solidFill>
                <a:effectLst/>
                <a:uLnTx/>
                <a:uFillTx/>
                <a:latin typeface="Franklin Gothic Book" panose="020F0502020204030204"/>
                <a:ea typeface="+mn-ea"/>
                <a:cs typeface="+mn-cs"/>
              </a:rPr>
              <a:t>(indefinite detention)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Franklin Gothic Book" panose="020F0502020204030204"/>
                <a:ea typeface="+mn-ea"/>
                <a:cs typeface="+mn-cs"/>
              </a:rPr>
              <a:t> but doctrine of constitutional avoidance applied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Franklin Gothic Book" panose="020F0502020204030204"/>
                <a:ea typeface="+mn-ea"/>
                <a:cs typeface="+mn-cs"/>
              </a:rPr>
              <a:t>to “ambiguous” statute</a:t>
            </a:r>
          </a:p>
        </p:txBody>
      </p:sp>
      <p:sp>
        <p:nvSpPr>
          <p:cNvPr id="4" name="TextBox 3">
            <a:extLst>
              <a:ext uri="{FF2B5EF4-FFF2-40B4-BE49-F238E27FC236}">
                <a16:creationId xmlns:a16="http://schemas.microsoft.com/office/drawing/2014/main" id="{80A810F7-75C9-42C0-A6EB-DD678511B265}"/>
              </a:ext>
            </a:extLst>
          </p:cNvPr>
          <p:cNvSpPr txBox="1"/>
          <p:nvPr/>
        </p:nvSpPr>
        <p:spPr>
          <a:xfrm>
            <a:off x="83976" y="4623275"/>
            <a:ext cx="2992871"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Franklin Gothic Book" panose="020F0502020204030204"/>
                <a:ea typeface="+mn-ea"/>
                <a:cs typeface="+mn-cs"/>
              </a:rPr>
              <a:t>Bottom case: During removal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64823"/>
                </a:solidFill>
                <a:effectLst/>
                <a:uLnTx/>
                <a:uFillTx/>
                <a:latin typeface="Franklin Gothic Book" panose="020F0502020204030204"/>
                <a:ea typeface="+mn-ea"/>
                <a:cs typeface="+mn-cs"/>
              </a:rPr>
              <a:t>(mandatory detention)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Franklin Gothic Book" panose="020F0502020204030204"/>
                <a:ea typeface="+mn-ea"/>
                <a:cs typeface="+mn-cs"/>
              </a:rPr>
              <a:t>but statute held to be clear </a:t>
            </a:r>
          </a:p>
        </p:txBody>
      </p:sp>
    </p:spTree>
    <p:extLst>
      <p:ext uri="{BB962C8B-B14F-4D97-AF65-F5344CB8AC3E}">
        <p14:creationId xmlns:p14="http://schemas.microsoft.com/office/powerpoint/2010/main" val="2985529457"/>
      </p:ext>
    </p:extLst>
  </p:cSld>
  <p:clrMapOvr>
    <a:overrideClrMapping bg1="dk1" tx1="lt1" bg2="dk2" tx2="lt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36386491-6F13-4235-A32F-9F6D67F13D0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0000" y="0"/>
            <a:ext cx="0" cy="685800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97A9643C-0F0B-4917-87F3-420FE2F6D0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EF83FF0-437E-4124-9C71-9368F80558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957"/>
            <a:ext cx="4367213" cy="180911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A person sitting in a chair&#10;&#10;Description automatically generated with medium confidence">
            <a:extLst>
              <a:ext uri="{FF2B5EF4-FFF2-40B4-BE49-F238E27FC236}">
                <a16:creationId xmlns:a16="http://schemas.microsoft.com/office/drawing/2014/main" id="{975C28BE-FBD5-4FD8-88AA-61372D6D96FC}"/>
              </a:ext>
            </a:extLst>
          </p:cNvPr>
          <p:cNvPicPr>
            <a:picLocks noGrp="1" noChangeAspect="1"/>
          </p:cNvPicPr>
          <p:nvPr>
            <p:ph idx="4294967295"/>
          </p:nvPr>
        </p:nvPicPr>
        <p:blipFill rotWithShape="1">
          <a:blip r:embed="rId2" cstate="print">
            <a:extLst>
              <a:ext uri="{BEBA8EAE-BF5A-486C-A8C5-ECC9F3942E4B}">
                <a14:imgProps xmlns:a14="http://schemas.microsoft.com/office/drawing/2010/main">
                  <a14:imgLayer r:embed="rId3">
                    <a14:imgEffect>
                      <a14:artisticGlowDiffused/>
                    </a14:imgEffect>
                  </a14:imgLayer>
                </a14:imgProps>
              </a:ext>
              <a:ext uri="{28A0092B-C50C-407E-A947-70E740481C1C}">
                <a14:useLocalDpi xmlns:a14="http://schemas.microsoft.com/office/drawing/2010/main"/>
              </a:ext>
            </a:extLst>
          </a:blip>
          <a:srcRect b="-1"/>
          <a:stretch/>
        </p:blipFill>
        <p:spPr>
          <a:xfrm>
            <a:off x="4367212" y="6"/>
            <a:ext cx="7824788" cy="5957994"/>
          </a:xfrm>
          <a:custGeom>
            <a:avLst/>
            <a:gdLst/>
            <a:ahLst/>
            <a:cxnLst/>
            <a:rect l="l" t="t" r="r" b="b"/>
            <a:pathLst>
              <a:path w="7824788" h="5957994">
                <a:moveTo>
                  <a:pt x="0" y="0"/>
                </a:moveTo>
                <a:lnTo>
                  <a:pt x="7824788" y="0"/>
                </a:lnTo>
                <a:lnTo>
                  <a:pt x="7824788" y="5957994"/>
                </a:lnTo>
                <a:lnTo>
                  <a:pt x="0" y="5957994"/>
                </a:lnTo>
                <a:close/>
              </a:path>
            </a:pathLst>
          </a:custGeom>
        </p:spPr>
      </p:pic>
      <p:cxnSp>
        <p:nvCxnSpPr>
          <p:cNvPr id="18" name="Straight Connector 17">
            <a:extLst>
              <a:ext uri="{FF2B5EF4-FFF2-40B4-BE49-F238E27FC236}">
                <a16:creationId xmlns:a16="http://schemas.microsoft.com/office/drawing/2014/main" id="{460F136F-57CE-4B28-BF9B-C0FF6CF993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66021" y="-1"/>
            <a:ext cx="0" cy="595800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3F48E4C5-8C10-4F16-A8A9-2D0CA5FF47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5957997"/>
            <a:ext cx="12191999" cy="900001"/>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2DE1B176-45A8-43D4-BC6C-0F26FEC02C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958000"/>
            <a:ext cx="121932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57A46570-FB2E-4D1A-9C9F-AD9E6B07DA46}"/>
              </a:ext>
            </a:extLst>
          </p:cNvPr>
          <p:cNvSpPr txBox="1"/>
          <p:nvPr/>
        </p:nvSpPr>
        <p:spPr>
          <a:xfrm>
            <a:off x="581114" y="2544250"/>
            <a:ext cx="2615013" cy="2677656"/>
          </a:xfrm>
          <a:prstGeom prst="rect">
            <a:avLst/>
          </a:prstGeom>
          <a:noFill/>
        </p:spPr>
        <p:txBody>
          <a:bodyPr wrap="square">
            <a:spAutoFit/>
          </a:bodyPr>
          <a:lstStyle/>
          <a:p>
            <a:r>
              <a:rPr lang="en-US" sz="2400" b="1" i="0" u="none" strike="noStrike" dirty="0">
                <a:solidFill>
                  <a:schemeClr val="tx2"/>
                </a:solidFill>
                <a:effectLst/>
                <a:latin typeface="+mj-lt"/>
              </a:rPr>
              <a:t>Part IV: </a:t>
            </a:r>
            <a:r>
              <a:rPr lang="en-US" sz="2400" dirty="0">
                <a:solidFill>
                  <a:schemeClr val="tx1"/>
                </a:solidFill>
                <a:latin typeface="Times New Roman" panose="02020603050405020304" pitchFamily="18" charset="0"/>
                <a:cs typeface="Times New Roman" panose="02020603050405020304" pitchFamily="18" charset="0"/>
              </a:rPr>
              <a:t>When inclusion becomes exclusion: Opportunities and Challenges in Adjudicating Trauma</a:t>
            </a:r>
            <a:endParaRPr lang="en-US" sz="2400" i="0" u="none" strike="noStrike" dirty="0">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77623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913" y="235319"/>
            <a:ext cx="11269661" cy="1251592"/>
          </a:xfrm>
        </p:spPr>
        <p:txBody>
          <a:bodyPr/>
          <a:lstStyle/>
          <a:p>
            <a:r>
              <a:rPr lang="en-US" dirty="0"/>
              <a:t>How Do We Document Trauma?</a:t>
            </a:r>
          </a:p>
        </p:txBody>
      </p:sp>
      <p:sp>
        <p:nvSpPr>
          <p:cNvPr id="3" name="Text Placeholder 2"/>
          <p:cNvSpPr>
            <a:spLocks noGrp="1"/>
          </p:cNvSpPr>
          <p:nvPr>
            <p:ph type="body" idx="1"/>
          </p:nvPr>
        </p:nvSpPr>
        <p:spPr>
          <a:xfrm>
            <a:off x="442913" y="1566738"/>
            <a:ext cx="11269661" cy="1527175"/>
          </a:xfrm>
        </p:spPr>
        <p:txBody>
          <a:bodyPr/>
          <a:lstStyle/>
          <a:p>
            <a:r>
              <a:rPr lang="en-US" dirty="0"/>
              <a:t>The need to validate claims of past harm</a:t>
            </a:r>
          </a:p>
        </p:txBody>
      </p:sp>
      <p:pic>
        <p:nvPicPr>
          <p:cNvPr id="4" name="Content Placeholder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50581" y="2602606"/>
            <a:ext cx="3867150" cy="2971800"/>
          </a:xfrm>
          <a:prstGeom prst="rect">
            <a:avLst/>
          </a:prstGeom>
        </p:spPr>
      </p:pic>
      <p:sp>
        <p:nvSpPr>
          <p:cNvPr id="5" name="TextBox 4"/>
          <p:cNvSpPr txBox="1"/>
          <p:nvPr/>
        </p:nvSpPr>
        <p:spPr>
          <a:xfrm>
            <a:off x="4586883" y="5574406"/>
            <a:ext cx="193479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D09245"/>
                </a:solidFill>
                <a:effectLst/>
                <a:uLnTx/>
                <a:uFillTx/>
                <a:latin typeface="Neue Haas Grotesk Text Pro"/>
                <a:ea typeface="+mn-ea"/>
                <a:cs typeface="+mn-cs"/>
              </a:rPr>
              <a:t>Azraq</a:t>
            </a:r>
            <a:r>
              <a:rPr kumimoji="0" lang="en-US" sz="1400" b="0" i="0" u="none" strike="noStrike" kern="1200" cap="none" spc="0" normalizeH="0" baseline="0" noProof="0" dirty="0">
                <a:ln>
                  <a:noFill/>
                </a:ln>
                <a:solidFill>
                  <a:srgbClr val="D09245"/>
                </a:solidFill>
                <a:effectLst/>
                <a:uLnTx/>
                <a:uFillTx/>
                <a:latin typeface="Neue Haas Grotesk Text Pro"/>
                <a:ea typeface="+mn-ea"/>
                <a:cs typeface="+mn-cs"/>
              </a:rPr>
              <a:t> Camp, Jordan</a:t>
            </a:r>
          </a:p>
        </p:txBody>
      </p:sp>
    </p:spTree>
    <p:extLst>
      <p:ext uri="{BB962C8B-B14F-4D97-AF65-F5344CB8AC3E}">
        <p14:creationId xmlns:p14="http://schemas.microsoft.com/office/powerpoint/2010/main" val="7847095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Documenting Trauma + Mental Health Diagnosis = ???</a:t>
            </a:r>
          </a:p>
        </p:txBody>
      </p:sp>
      <p:sp>
        <p:nvSpPr>
          <p:cNvPr id="8" name="Text Placeholder 7"/>
          <p:cNvSpPr>
            <a:spLocks noGrp="1"/>
          </p:cNvSpPr>
          <p:nvPr>
            <p:ph type="body" idx="1"/>
          </p:nvPr>
        </p:nvSpPr>
        <p:spPr/>
        <p:txBody>
          <a:bodyPr/>
          <a:lstStyle/>
          <a:p>
            <a:endParaRPr lang="en-US"/>
          </a:p>
        </p:txBody>
      </p:sp>
    </p:spTree>
    <p:extLst>
      <p:ext uri="{BB962C8B-B14F-4D97-AF65-F5344CB8AC3E}">
        <p14:creationId xmlns:p14="http://schemas.microsoft.com/office/powerpoint/2010/main" val="32397401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1142A-207D-46F0-9826-90B894EC1F5B}"/>
              </a:ext>
            </a:extLst>
          </p:cNvPr>
          <p:cNvSpPr>
            <a:spLocks noGrp="1"/>
          </p:cNvSpPr>
          <p:nvPr>
            <p:ph type="title"/>
          </p:nvPr>
        </p:nvSpPr>
        <p:spPr/>
        <p:txBody>
          <a:bodyPr/>
          <a:lstStyle/>
          <a:p>
            <a:r>
              <a:rPr lang="en-US" dirty="0"/>
              <a:t>Current Research Objectives </a:t>
            </a:r>
          </a:p>
        </p:txBody>
      </p:sp>
      <p:graphicFrame>
        <p:nvGraphicFramePr>
          <p:cNvPr id="5" name="Content Placeholder 2">
            <a:extLst>
              <a:ext uri="{FF2B5EF4-FFF2-40B4-BE49-F238E27FC236}">
                <a16:creationId xmlns:a16="http://schemas.microsoft.com/office/drawing/2014/main" id="{8252AD08-2517-44AD-BE92-769B5B76B00B}"/>
              </a:ext>
            </a:extLst>
          </p:cNvPr>
          <p:cNvGraphicFramePr>
            <a:graphicFrameLocks noGrp="1"/>
          </p:cNvGraphicFramePr>
          <p:nvPr>
            <p:ph idx="1"/>
            <p:extLst>
              <p:ext uri="{D42A27DB-BD31-4B8C-83A1-F6EECF244321}">
                <p14:modId xmlns:p14="http://schemas.microsoft.com/office/powerpoint/2010/main" val="4040937369"/>
              </p:ext>
            </p:extLst>
          </p:nvPr>
        </p:nvGraphicFramePr>
        <p:xfrm>
          <a:off x="1343025" y="1324947"/>
          <a:ext cx="10406063" cy="50917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344713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PTSD</a:t>
            </a:r>
          </a:p>
        </p:txBody>
      </p:sp>
      <p:sp>
        <p:nvSpPr>
          <p:cNvPr id="3" name="Text Placeholder 2"/>
          <p:cNvSpPr>
            <a:spLocks noGrp="1"/>
          </p:cNvSpPr>
          <p:nvPr>
            <p:ph type="body" idx="1"/>
          </p:nvPr>
        </p:nvSpPr>
        <p:spPr/>
        <p:txBody>
          <a:bodyPr/>
          <a:lstStyle/>
          <a:p>
            <a:r>
              <a:rPr lang="en-US" dirty="0"/>
              <a:t>Posttraumatic Stress Disorder</a:t>
            </a:r>
          </a:p>
        </p:txBody>
      </p:sp>
    </p:spTree>
    <p:extLst>
      <p:ext uri="{BB962C8B-B14F-4D97-AF65-F5344CB8AC3E}">
        <p14:creationId xmlns:p14="http://schemas.microsoft.com/office/powerpoint/2010/main" val="1627526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PTSD in the DSM-5</a:t>
            </a:r>
          </a:p>
        </p:txBody>
      </p:sp>
      <p:sp>
        <p:nvSpPr>
          <p:cNvPr id="5" name="Content Placeholder 4"/>
          <p:cNvSpPr>
            <a:spLocks noGrp="1"/>
          </p:cNvSpPr>
          <p:nvPr>
            <p:ph sz="half" idx="1"/>
          </p:nvPr>
        </p:nvSpPr>
        <p:spPr/>
        <p:txBody>
          <a:bodyPr>
            <a:normAutofit fontScale="40000" lnSpcReduction="20000"/>
          </a:bodyPr>
          <a:lstStyle/>
          <a:p>
            <a:pPr marL="0" indent="0">
              <a:buNone/>
            </a:pPr>
            <a:r>
              <a:rPr lang="en-US" sz="2500" b="1" dirty="0"/>
              <a:t>Exposure to actual or threatened death, serious injury, or sexual violence </a:t>
            </a:r>
            <a:r>
              <a:rPr lang="en-US" sz="2500" dirty="0"/>
              <a:t>in one (or more) of the following ways:</a:t>
            </a:r>
          </a:p>
          <a:p>
            <a:r>
              <a:rPr lang="en-US" sz="2500" b="1" dirty="0"/>
              <a:t>Directly experiencing </a:t>
            </a:r>
            <a:r>
              <a:rPr lang="en-US" sz="2500" dirty="0"/>
              <a:t>the traumatic event(s).</a:t>
            </a:r>
          </a:p>
          <a:p>
            <a:r>
              <a:rPr lang="en-US" sz="2500" b="1" dirty="0"/>
              <a:t>Witnessing</a:t>
            </a:r>
            <a:r>
              <a:rPr lang="en-US" sz="2500" dirty="0"/>
              <a:t>, in person, the event(s) as it occurred to others.</a:t>
            </a:r>
          </a:p>
          <a:p>
            <a:r>
              <a:rPr lang="en-US" sz="2500" b="1" dirty="0"/>
              <a:t>Learning</a:t>
            </a:r>
            <a:r>
              <a:rPr lang="en-US" sz="2500" dirty="0"/>
              <a:t> that the traumatic event(s) occurred to a </a:t>
            </a:r>
            <a:r>
              <a:rPr lang="en-US" sz="2500" b="1" dirty="0"/>
              <a:t>close family member or close friend</a:t>
            </a:r>
            <a:r>
              <a:rPr lang="en-US" sz="2500" dirty="0"/>
              <a:t>..</a:t>
            </a:r>
          </a:p>
          <a:p>
            <a:r>
              <a:rPr lang="en-US" sz="2500" dirty="0"/>
              <a:t>Experiencing </a:t>
            </a:r>
            <a:r>
              <a:rPr lang="en-US" sz="2500" b="1" dirty="0"/>
              <a:t>repeated or extreme exposure to aversive details </a:t>
            </a:r>
            <a:r>
              <a:rPr lang="en-US" sz="2500" dirty="0"/>
              <a:t>of the traumatic event(s) (e.g., first responders collecting human remains; police officers repeatedly exposed to details of child abuse).</a:t>
            </a:r>
          </a:p>
          <a:p>
            <a:pPr marL="0" indent="0">
              <a:buNone/>
            </a:pPr>
            <a:endParaRPr lang="en-US" dirty="0"/>
          </a:p>
        </p:txBody>
      </p:sp>
      <p:sp>
        <p:nvSpPr>
          <p:cNvPr id="7" name="Content Placeholder 6"/>
          <p:cNvSpPr>
            <a:spLocks noGrp="1"/>
          </p:cNvSpPr>
          <p:nvPr>
            <p:ph sz="half" idx="2"/>
          </p:nvPr>
        </p:nvSpPr>
        <p:spPr/>
        <p:txBody>
          <a:bodyPr>
            <a:normAutofit fontScale="40000" lnSpcReduction="20000"/>
          </a:bodyPr>
          <a:lstStyle/>
          <a:p>
            <a:pPr marL="0" indent="0">
              <a:buNone/>
            </a:pPr>
            <a:r>
              <a:rPr lang="en-US" sz="2500" dirty="0"/>
              <a:t>Presence of one (or more) of the following </a:t>
            </a:r>
            <a:r>
              <a:rPr lang="en-US" sz="2500" b="1" dirty="0"/>
              <a:t>intrusion symptoms </a:t>
            </a:r>
            <a:r>
              <a:rPr lang="en-US" sz="2500" dirty="0"/>
              <a:t>associated with the traumatic event(s), </a:t>
            </a:r>
            <a:r>
              <a:rPr lang="en-US" sz="2500" b="1" dirty="0"/>
              <a:t>beginning after the traumatic event(s)</a:t>
            </a:r>
            <a:r>
              <a:rPr lang="en-US" sz="2500" dirty="0"/>
              <a:t> occurred:</a:t>
            </a:r>
          </a:p>
          <a:p>
            <a:pPr lvl="1"/>
            <a:r>
              <a:rPr lang="en-US" sz="2500" dirty="0"/>
              <a:t>Persistent </a:t>
            </a:r>
            <a:r>
              <a:rPr lang="en-US" sz="2500" b="1" dirty="0"/>
              <a:t>avoidance of stimuli </a:t>
            </a:r>
            <a:r>
              <a:rPr lang="en-US" sz="2500" dirty="0"/>
              <a:t>associated with the traumatic event(s), beginning after the traumatic event(s) occurred</a:t>
            </a:r>
          </a:p>
          <a:p>
            <a:pPr lvl="1"/>
            <a:r>
              <a:rPr lang="en-US" sz="2500" b="1" dirty="0"/>
              <a:t>Negative alterations in cognitions and mood </a:t>
            </a:r>
            <a:r>
              <a:rPr lang="en-US" sz="2500" dirty="0"/>
              <a:t>associated with the traumatic event(s), beginning or worsening after the traumatic event(s) occurred</a:t>
            </a:r>
          </a:p>
          <a:p>
            <a:pPr lvl="1"/>
            <a:r>
              <a:rPr lang="en-US" sz="2500" dirty="0"/>
              <a:t>Marked </a:t>
            </a:r>
            <a:r>
              <a:rPr lang="en-US" sz="2500" b="1" dirty="0"/>
              <a:t>alterations in arousal and reactivity </a:t>
            </a:r>
            <a:r>
              <a:rPr lang="en-US" sz="2500" dirty="0"/>
              <a:t>associated with the traumatic event(s), beginning or worsening after the traumatic event(s) occurred</a:t>
            </a:r>
          </a:p>
          <a:p>
            <a:r>
              <a:rPr lang="en-US" sz="2500" dirty="0"/>
              <a:t>Duration of the disturbance (Criteria B, C, D and E) is more than 1 month.</a:t>
            </a:r>
          </a:p>
          <a:p>
            <a:r>
              <a:rPr lang="en-US" sz="2500" dirty="0"/>
              <a:t>The disturbance causes clinically significant distress or impairment in social, occupational, or other important areas of functioning.</a:t>
            </a:r>
          </a:p>
          <a:p>
            <a:r>
              <a:rPr lang="en-US" sz="2500" dirty="0"/>
              <a:t>The disturbance is not attributable to the physiological effects of a substance (e.g., medication, alcohol) or another medical condition.</a:t>
            </a:r>
          </a:p>
          <a:p>
            <a:endParaRPr lang="en-US" dirty="0"/>
          </a:p>
        </p:txBody>
      </p:sp>
    </p:spTree>
    <p:extLst>
      <p:ext uri="{BB962C8B-B14F-4D97-AF65-F5344CB8AC3E}">
        <p14:creationId xmlns:p14="http://schemas.microsoft.com/office/powerpoint/2010/main" val="1985244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PTSD is a Poor Proxy for Past Harm</a:t>
            </a:r>
          </a:p>
        </p:txBody>
      </p:sp>
      <p:sp>
        <p:nvSpPr>
          <p:cNvPr id="5" name="Content Placeholder 4"/>
          <p:cNvSpPr>
            <a:spLocks noGrp="1"/>
          </p:cNvSpPr>
          <p:nvPr>
            <p:ph idx="1"/>
          </p:nvPr>
        </p:nvSpPr>
        <p:spPr>
          <a:xfrm>
            <a:off x="1343024" y="1592262"/>
            <a:ext cx="10406063" cy="4356100"/>
          </a:xfrm>
        </p:spPr>
        <p:txBody>
          <a:bodyPr/>
          <a:lstStyle/>
          <a:p>
            <a:r>
              <a:rPr lang="en-US" dirty="0"/>
              <a:t>Individualistic and event-based conceptualization of trauma</a:t>
            </a:r>
          </a:p>
          <a:p>
            <a:pPr lvl="1"/>
            <a:r>
              <a:rPr lang="en-US" dirty="0"/>
              <a:t>Not well-suited for:</a:t>
            </a:r>
          </a:p>
          <a:p>
            <a:pPr lvl="2"/>
            <a:r>
              <a:rPr lang="en-US" dirty="0"/>
              <a:t>Protracted or ongoing trauma</a:t>
            </a:r>
          </a:p>
          <a:p>
            <a:pPr lvl="2"/>
            <a:r>
              <a:rPr lang="en-US" dirty="0"/>
              <a:t>Structural discrimination or violence</a:t>
            </a:r>
          </a:p>
          <a:p>
            <a:r>
              <a:rPr lang="en-US" dirty="0"/>
              <a:t>Differences in resilience and susceptibility (e.g., Horn et al., 2016)</a:t>
            </a:r>
          </a:p>
          <a:p>
            <a:pPr lvl="1"/>
            <a:r>
              <a:rPr lang="en-US" b="1" dirty="0"/>
              <a:t>Not everyone who experiences trauma will present with PTSD</a:t>
            </a:r>
          </a:p>
          <a:p>
            <a:pPr lvl="2"/>
            <a:r>
              <a:rPr lang="en-US" dirty="0"/>
              <a:t>Some work suggests that resilience is the normative response (e.g., </a:t>
            </a:r>
            <a:r>
              <a:rPr lang="en-US" dirty="0" err="1"/>
              <a:t>Bonanno</a:t>
            </a:r>
            <a:r>
              <a:rPr lang="en-US" dirty="0"/>
              <a:t>, 2004)</a:t>
            </a:r>
          </a:p>
          <a:p>
            <a:pPr lvl="1"/>
            <a:r>
              <a:rPr lang="en-US" dirty="0"/>
              <a:t>Individual differences including gender, developmental history, genetic and epigenetic factors, personality characteristics </a:t>
            </a:r>
          </a:p>
          <a:p>
            <a:pPr lvl="1"/>
            <a:r>
              <a:rPr lang="en-US" dirty="0"/>
              <a:t>Social/structural differences including degree of social support </a:t>
            </a:r>
          </a:p>
          <a:p>
            <a:r>
              <a:rPr lang="en-US" dirty="0"/>
              <a:t>Cross-cultural differences in how the experience of trauma is understood and expressed (e.g., </a:t>
            </a:r>
            <a:r>
              <a:rPr lang="en-US" dirty="0" err="1"/>
              <a:t>Kirmayer</a:t>
            </a:r>
            <a:r>
              <a:rPr lang="en-US" dirty="0"/>
              <a:t> et al., 2007)</a:t>
            </a:r>
          </a:p>
          <a:p>
            <a:endParaRPr lang="en-US" dirty="0"/>
          </a:p>
          <a:p>
            <a:endParaRPr lang="en-US" dirty="0"/>
          </a:p>
        </p:txBody>
      </p:sp>
    </p:spTree>
    <p:extLst>
      <p:ext uri="{BB962C8B-B14F-4D97-AF65-F5344CB8AC3E}">
        <p14:creationId xmlns:p14="http://schemas.microsoft.com/office/powerpoint/2010/main" val="2994007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Relying on PTSD diagnoses is necessarily exclusionary</a:t>
            </a:r>
          </a:p>
        </p:txBody>
      </p:sp>
      <p:sp>
        <p:nvSpPr>
          <p:cNvPr id="3" name="Content Placeholder 2"/>
          <p:cNvSpPr>
            <a:spLocks noGrp="1"/>
          </p:cNvSpPr>
          <p:nvPr>
            <p:ph idx="1"/>
          </p:nvPr>
        </p:nvSpPr>
        <p:spPr/>
        <p:txBody>
          <a:bodyPr/>
          <a:lstStyle/>
          <a:p>
            <a:r>
              <a:rPr lang="en-US" dirty="0"/>
              <a:t>Problems with access and equity</a:t>
            </a:r>
          </a:p>
          <a:p>
            <a:r>
              <a:rPr lang="en-US" dirty="0"/>
              <a:t>Furthers the narrative of the immigrant as “damaged”</a:t>
            </a:r>
          </a:p>
          <a:p>
            <a:r>
              <a:rPr lang="en-US" dirty="0"/>
              <a:t>Privileges the symptoms over the experience</a:t>
            </a:r>
          </a:p>
          <a:p>
            <a:r>
              <a:rPr lang="en-US" dirty="0"/>
              <a:t>Forces asylum seekers and refugees into a Western medical narrative of their experiences—this can be dehumanizing and </a:t>
            </a:r>
            <a:r>
              <a:rPr lang="en-US" dirty="0" err="1"/>
              <a:t>retraumatizing</a:t>
            </a:r>
            <a:endParaRPr lang="en-US" dirty="0"/>
          </a:p>
          <a:p>
            <a:r>
              <a:rPr lang="en-US" dirty="0"/>
              <a:t>Assumes that only those who display symptoms have been through sufficient hardship</a:t>
            </a:r>
          </a:p>
          <a:p>
            <a:endParaRPr lang="en-US" dirty="0"/>
          </a:p>
        </p:txBody>
      </p:sp>
    </p:spTree>
    <p:extLst>
      <p:ext uri="{BB962C8B-B14F-4D97-AF65-F5344CB8AC3E}">
        <p14:creationId xmlns:p14="http://schemas.microsoft.com/office/powerpoint/2010/main" val="3424931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Reframing the Question</a:t>
            </a:r>
          </a:p>
        </p:txBody>
      </p:sp>
      <p:sp>
        <p:nvSpPr>
          <p:cNvPr id="3" name="Content Placeholder 2"/>
          <p:cNvSpPr>
            <a:spLocks noGrp="1"/>
          </p:cNvSpPr>
          <p:nvPr>
            <p:ph idx="1"/>
          </p:nvPr>
        </p:nvSpPr>
        <p:spPr/>
        <p:txBody>
          <a:bodyPr/>
          <a:lstStyle/>
          <a:p>
            <a:r>
              <a:rPr lang="en-US" dirty="0"/>
              <a:t>How can we use evidence-based psychological and neuroscientific perspectives on trauma to inform criteria for inclusion?</a:t>
            </a:r>
          </a:p>
          <a:p>
            <a:pPr marL="0" indent="0">
              <a:buNone/>
            </a:pPr>
            <a:endParaRPr lang="en-US" dirty="0"/>
          </a:p>
          <a:p>
            <a:endParaRPr lang="en-US" dirty="0"/>
          </a:p>
          <a:p>
            <a:r>
              <a:rPr lang="en-US" dirty="0"/>
              <a:t>How can we use psychological/neuroscientific perspectives to make the asylum seeking process more trauma informed, and afford asylum seekers the opportunity to best make their case</a:t>
            </a:r>
          </a:p>
          <a:p>
            <a:endParaRPr lang="en-US" dirty="0"/>
          </a:p>
          <a:p>
            <a:pPr marL="0" indent="0" algn="ctr">
              <a:buNone/>
            </a:pPr>
            <a:r>
              <a:rPr lang="en-US" i="1" dirty="0"/>
              <a:t>Focus on making the process more inclusive, accessible, and trauma-informed</a:t>
            </a:r>
          </a:p>
          <a:p>
            <a:pPr marL="0" indent="0">
              <a:buNone/>
            </a:pPr>
            <a:endParaRPr lang="en-US" dirty="0"/>
          </a:p>
          <a:p>
            <a:endParaRPr lang="en-US" dirty="0"/>
          </a:p>
        </p:txBody>
      </p:sp>
      <p:sp>
        <p:nvSpPr>
          <p:cNvPr id="4" name="&quot;No&quot; Symbol 3"/>
          <p:cNvSpPr/>
          <p:nvPr/>
        </p:nvSpPr>
        <p:spPr>
          <a:xfrm>
            <a:off x="4040842" y="1539689"/>
            <a:ext cx="3348317" cy="1896036"/>
          </a:xfrm>
          <a:prstGeom prst="noSmoking">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0"/>
              <a:solidFill>
                <a:srgbClr val="5B8E96"/>
              </a:solidFill>
              <a:effectLst>
                <a:outerShdw blurRad="38100" dist="25400" dir="5400000" algn="ctr" rotWithShape="0">
                  <a:srgbClr val="6E747A">
                    <a:alpha val="43000"/>
                  </a:srgbClr>
                </a:outerShdw>
              </a:effectLst>
              <a:uLnTx/>
              <a:uFillTx/>
              <a:latin typeface="Neue Haas Grotesk Text Pro"/>
              <a:ea typeface="+mn-ea"/>
              <a:cs typeface="+mn-cs"/>
            </a:endParaRPr>
          </a:p>
        </p:txBody>
      </p:sp>
    </p:spTree>
    <p:extLst>
      <p:ext uri="{BB962C8B-B14F-4D97-AF65-F5344CB8AC3E}">
        <p14:creationId xmlns:p14="http://schemas.microsoft.com/office/powerpoint/2010/main" val="1514080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wipe(down)">
                                      <p:cBhvr>
                                        <p:cTn id="2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Trauma and Memory</a:t>
            </a:r>
          </a:p>
        </p:txBody>
      </p:sp>
      <p:pic>
        <p:nvPicPr>
          <p:cNvPr id="7" name="Content Placeholder 3"/>
          <p:cNvPicPr>
            <a:picLocks noGrp="1" noChangeAspect="1"/>
          </p:cNvPicPr>
          <p:nvPr>
            <p:ph sz="half" idx="1"/>
          </p:nvPr>
        </p:nvPicPr>
        <p:blipFill>
          <a:blip r:embed="rId3">
            <a:extLst>
              <a:ext uri="{28A0092B-C50C-407E-A947-70E740481C1C}">
                <a14:useLocalDpi xmlns:a14="http://schemas.microsoft.com/office/drawing/2010/main"/>
              </a:ext>
            </a:extLst>
          </a:blip>
          <a:stretch>
            <a:fillRect/>
          </a:stretch>
        </p:blipFill>
        <p:spPr>
          <a:xfrm>
            <a:off x="1756172" y="1825625"/>
            <a:ext cx="2774156" cy="3698875"/>
          </a:xfrm>
          <a:prstGeom prst="rect">
            <a:avLst/>
          </a:prstGeom>
        </p:spPr>
      </p:pic>
      <p:sp>
        <p:nvSpPr>
          <p:cNvPr id="8" name="TextBox 7"/>
          <p:cNvSpPr txBox="1"/>
          <p:nvPr/>
        </p:nvSpPr>
        <p:spPr>
          <a:xfrm>
            <a:off x="1331784" y="5524500"/>
            <a:ext cx="37770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D09245"/>
                </a:solidFill>
                <a:effectLst/>
                <a:uLnTx/>
                <a:uFillTx/>
                <a:latin typeface="Neue Haas Grotesk Text Pro"/>
                <a:ea typeface="+mn-ea"/>
                <a:cs typeface="+mn-cs"/>
              </a:rPr>
              <a:t>“My Grandmother” by Mohammed Al-Amari </a:t>
            </a:r>
          </a:p>
        </p:txBody>
      </p:sp>
      <p:pic>
        <p:nvPicPr>
          <p:cNvPr id="9" name="Content Placeholder 8"/>
          <p:cNvPicPr>
            <a:picLocks noGrp="1" noChangeAspect="1"/>
          </p:cNvPicPr>
          <p:nvPr>
            <p:ph sz="half" idx="2"/>
          </p:nvPr>
        </p:nvPicPr>
        <p:blipFill>
          <a:blip r:embed="rId4">
            <a:extLst>
              <a:ext uri="{28A0092B-C50C-407E-A947-70E740481C1C}">
                <a14:useLocalDpi xmlns:a14="http://schemas.microsoft.com/office/drawing/2010/main"/>
              </a:ext>
            </a:extLst>
          </a:blip>
          <a:stretch>
            <a:fillRect/>
          </a:stretch>
        </p:blipFill>
        <p:spPr>
          <a:xfrm>
            <a:off x="6311900" y="1891185"/>
            <a:ext cx="5400675" cy="3567755"/>
          </a:xfrm>
          <a:prstGeom prst="rect">
            <a:avLst/>
          </a:prstGeom>
        </p:spPr>
      </p:pic>
      <p:sp>
        <p:nvSpPr>
          <p:cNvPr id="10" name="TextBox 9"/>
          <p:cNvSpPr txBox="1"/>
          <p:nvPr/>
        </p:nvSpPr>
        <p:spPr>
          <a:xfrm>
            <a:off x="7668516" y="5438204"/>
            <a:ext cx="310772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D09245"/>
                </a:solidFill>
                <a:effectLst/>
                <a:uLnTx/>
                <a:uFillTx/>
                <a:latin typeface="Neue Haas Grotesk Text Pro"/>
                <a:ea typeface="+mn-ea"/>
                <a:cs typeface="+mn-cs"/>
              </a:rPr>
              <a:t>Cabeza</a:t>
            </a:r>
            <a:r>
              <a:rPr kumimoji="0" lang="en-US" sz="1400" b="0" i="0" u="none" strike="noStrike" kern="1200" cap="none" spc="0" normalizeH="0" baseline="0" noProof="0" dirty="0">
                <a:ln>
                  <a:noFill/>
                </a:ln>
                <a:solidFill>
                  <a:srgbClr val="D09245"/>
                </a:solidFill>
                <a:effectLst/>
                <a:uLnTx/>
                <a:uFillTx/>
                <a:latin typeface="Neue Haas Grotesk Text Pro"/>
                <a:ea typeface="+mn-ea"/>
                <a:cs typeface="+mn-cs"/>
              </a:rPr>
              <a:t> &amp; St Jacques, 2007</a:t>
            </a:r>
          </a:p>
        </p:txBody>
      </p:sp>
    </p:spTree>
    <p:extLst>
      <p:ext uri="{BB962C8B-B14F-4D97-AF65-F5344CB8AC3E}">
        <p14:creationId xmlns:p14="http://schemas.microsoft.com/office/powerpoint/2010/main" val="946059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High Levels of Stress Affect the Brain Systems Required for Autobiographical Memory</a:t>
            </a:r>
          </a:p>
        </p:txBody>
      </p:sp>
      <p:pic>
        <p:nvPicPr>
          <p:cNvPr id="5" name="Content Placeholder 3"/>
          <p:cNvPicPr>
            <a:picLocks noGrp="1" noChangeAspect="1"/>
          </p:cNvPicPr>
          <p:nvPr>
            <p:ph idx="1"/>
          </p:nvPr>
        </p:nvPicPr>
        <p:blipFill>
          <a:blip r:embed="rId3"/>
          <a:stretch>
            <a:fillRect/>
          </a:stretch>
        </p:blipFill>
        <p:spPr>
          <a:xfrm>
            <a:off x="3942110" y="2188326"/>
            <a:ext cx="5207893" cy="4356100"/>
          </a:xfrm>
          <a:prstGeom prst="rect">
            <a:avLst/>
          </a:prstGeom>
        </p:spPr>
      </p:pic>
      <p:sp>
        <p:nvSpPr>
          <p:cNvPr id="6" name="TextBox 5"/>
          <p:cNvSpPr txBox="1"/>
          <p:nvPr/>
        </p:nvSpPr>
        <p:spPr>
          <a:xfrm>
            <a:off x="5537525" y="6505585"/>
            <a:ext cx="177319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D09245"/>
                </a:solidFill>
                <a:effectLst/>
                <a:uLnTx/>
                <a:uFillTx/>
                <a:latin typeface="Neue Haas Grotesk Text Pro"/>
                <a:ea typeface="+mn-ea"/>
                <a:cs typeface="+mn-cs"/>
              </a:rPr>
              <a:t>Arnsten</a:t>
            </a:r>
            <a:r>
              <a:rPr kumimoji="0" lang="en-US" sz="1400" b="0" i="0" u="none" strike="noStrike" kern="1200" cap="none" spc="0" normalizeH="0" baseline="0" noProof="0" dirty="0">
                <a:ln>
                  <a:noFill/>
                </a:ln>
                <a:solidFill>
                  <a:srgbClr val="D09245"/>
                </a:solidFill>
                <a:effectLst/>
                <a:uLnTx/>
                <a:uFillTx/>
                <a:latin typeface="Neue Haas Grotesk Text Pro"/>
                <a:ea typeface="+mn-ea"/>
                <a:cs typeface="+mn-cs"/>
              </a:rPr>
              <a:t> et al., 2015</a:t>
            </a:r>
          </a:p>
        </p:txBody>
      </p:sp>
    </p:spTree>
    <p:extLst>
      <p:ext uri="{BB962C8B-B14F-4D97-AF65-F5344CB8AC3E}">
        <p14:creationId xmlns:p14="http://schemas.microsoft.com/office/powerpoint/2010/main" val="4028648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Summary:</a:t>
            </a:r>
          </a:p>
        </p:txBody>
      </p:sp>
      <p:sp>
        <p:nvSpPr>
          <p:cNvPr id="3" name="Content Placeholder 2"/>
          <p:cNvSpPr>
            <a:spLocks noGrp="1"/>
          </p:cNvSpPr>
          <p:nvPr>
            <p:ph idx="1"/>
          </p:nvPr>
        </p:nvSpPr>
        <p:spPr>
          <a:xfrm>
            <a:off x="1343025" y="1556314"/>
            <a:ext cx="10406063" cy="4356100"/>
          </a:xfrm>
        </p:spPr>
        <p:txBody>
          <a:bodyPr/>
          <a:lstStyle/>
          <a:p>
            <a:r>
              <a:rPr lang="en-US" dirty="0"/>
              <a:t>Autobiographical memory requires the joint activity of multiple interacting brain systems</a:t>
            </a:r>
          </a:p>
          <a:p>
            <a:pPr lvl="1"/>
            <a:r>
              <a:rPr lang="en-US" dirty="0">
                <a:solidFill>
                  <a:schemeClr val="accent1"/>
                </a:solidFill>
              </a:rPr>
              <a:t>Hippocampus</a:t>
            </a:r>
          </a:p>
          <a:p>
            <a:pPr lvl="1"/>
            <a:r>
              <a:rPr lang="en-US" dirty="0">
                <a:solidFill>
                  <a:schemeClr val="accent1"/>
                </a:solidFill>
              </a:rPr>
              <a:t>Amygdala</a:t>
            </a:r>
          </a:p>
          <a:p>
            <a:pPr lvl="1"/>
            <a:r>
              <a:rPr lang="en-US" dirty="0">
                <a:solidFill>
                  <a:schemeClr val="accent1"/>
                </a:solidFill>
              </a:rPr>
              <a:t>Prefrontal Cortex (PFC)</a:t>
            </a:r>
          </a:p>
          <a:p>
            <a:r>
              <a:rPr lang="en-US" dirty="0"/>
              <a:t>Chronic stress affects the </a:t>
            </a:r>
            <a:r>
              <a:rPr lang="en-US" i="1" dirty="0"/>
              <a:t>structure</a:t>
            </a:r>
            <a:r>
              <a:rPr lang="en-US" dirty="0"/>
              <a:t> and </a:t>
            </a:r>
            <a:r>
              <a:rPr lang="en-US" i="1" dirty="0"/>
              <a:t>function</a:t>
            </a:r>
            <a:r>
              <a:rPr lang="en-US" dirty="0"/>
              <a:t> all of these key brain regions</a:t>
            </a:r>
          </a:p>
          <a:p>
            <a:r>
              <a:rPr lang="en-US" dirty="0"/>
              <a:t>This can lead to disruptions in autobiographical memory, making the task of recalling past events in one’s life particularly difficult</a:t>
            </a:r>
          </a:p>
          <a:p>
            <a:endParaRPr lang="en-US" dirty="0"/>
          </a:p>
          <a:p>
            <a:endParaRPr lang="en-US" dirty="0"/>
          </a:p>
          <a:p>
            <a:pPr marL="0" indent="0" algn="ctr">
              <a:buNone/>
            </a:pPr>
            <a:r>
              <a:rPr lang="en-US" i="1" dirty="0"/>
              <a:t>A longer presentation I gave on this topic (with notes!) is available on our group’s website or can be sent to you</a:t>
            </a:r>
          </a:p>
          <a:p>
            <a:endParaRPr lang="en-US" dirty="0"/>
          </a:p>
        </p:txBody>
      </p:sp>
    </p:spTree>
    <p:extLst>
      <p:ext uri="{BB962C8B-B14F-4D97-AF65-F5344CB8AC3E}">
        <p14:creationId xmlns:p14="http://schemas.microsoft.com/office/powerpoint/2010/main" val="3245977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sz="4000" dirty="0"/>
              <a:t>A Few Places to Start…</a:t>
            </a:r>
          </a:p>
        </p:txBody>
      </p:sp>
      <p:sp>
        <p:nvSpPr>
          <p:cNvPr id="10" name="Content Placeholder 9"/>
          <p:cNvSpPr>
            <a:spLocks noGrp="1"/>
          </p:cNvSpPr>
          <p:nvPr>
            <p:ph idx="1"/>
          </p:nvPr>
        </p:nvSpPr>
        <p:spPr>
          <a:xfrm>
            <a:off x="442914" y="1756345"/>
            <a:ext cx="3457574" cy="4120019"/>
          </a:xfrm>
        </p:spPr>
        <p:txBody>
          <a:bodyPr>
            <a:normAutofit fontScale="85000" lnSpcReduction="10000"/>
          </a:bodyPr>
          <a:lstStyle/>
          <a:p>
            <a:r>
              <a:rPr lang="en-US" sz="1800" dirty="0"/>
              <a:t>Forensic assessments as educational rather than diagnostic tool</a:t>
            </a:r>
          </a:p>
          <a:p>
            <a:pPr lvl="1"/>
            <a:r>
              <a:rPr lang="en-US" sz="1400" dirty="0"/>
              <a:t>What, for this individual, might “credibility” look like?</a:t>
            </a:r>
          </a:p>
          <a:p>
            <a:pPr lvl="1"/>
            <a:r>
              <a:rPr lang="en-US" sz="1400" dirty="0"/>
              <a:t>Culturally-appropriate and informed assessors and interviews</a:t>
            </a:r>
          </a:p>
          <a:p>
            <a:pPr lvl="1"/>
            <a:r>
              <a:rPr lang="en-US" sz="1400" dirty="0"/>
              <a:t>Still issues around access and equity</a:t>
            </a:r>
          </a:p>
          <a:p>
            <a:r>
              <a:rPr lang="en-US" sz="1800" dirty="0"/>
              <a:t>Trauma-informed interview process and court proceedings</a:t>
            </a:r>
          </a:p>
          <a:p>
            <a:r>
              <a:rPr lang="en-US" sz="1800"/>
              <a:t>Work to bridge </a:t>
            </a:r>
            <a:r>
              <a:rPr lang="en-US" sz="1800" dirty="0"/>
              <a:t>the legal/scientific gap: find leverage points where conversation between law and science can be generative (e.g., trauma and memory)</a:t>
            </a:r>
          </a:p>
          <a:p>
            <a:pPr lvl="1"/>
            <a:endParaRPr lang="en-US" sz="1400" dirty="0"/>
          </a:p>
          <a:p>
            <a:pPr lvl="1"/>
            <a:endParaRPr lang="en-US" sz="1800" dirty="0"/>
          </a:p>
          <a:p>
            <a:pPr lvl="1"/>
            <a:endParaRPr lang="en-US" sz="1800" dirty="0"/>
          </a:p>
          <a:p>
            <a:endParaRPr lang="en-US" dirty="0"/>
          </a:p>
        </p:txBody>
      </p:sp>
      <p:pic>
        <p:nvPicPr>
          <p:cNvPr id="12" name="Content Placeholder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367213" y="867023"/>
            <a:ext cx="7345362" cy="4131766"/>
          </a:xfrm>
          <a:prstGeom prst="rect">
            <a:avLst/>
          </a:prstGeom>
        </p:spPr>
      </p:pic>
      <p:sp>
        <p:nvSpPr>
          <p:cNvPr id="13" name="TextBox 12">
            <a:extLst>
              <a:ext uri="{FF2B5EF4-FFF2-40B4-BE49-F238E27FC236}">
                <a16:creationId xmlns:a16="http://schemas.microsoft.com/office/drawing/2014/main" id="{25B2FAB1-F6C9-4D65-A292-3BA34167E5DA}"/>
              </a:ext>
            </a:extLst>
          </p:cNvPr>
          <p:cNvSpPr txBox="1"/>
          <p:nvPr/>
        </p:nvSpPr>
        <p:spPr>
          <a:xfrm>
            <a:off x="6272904" y="4998789"/>
            <a:ext cx="424852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D09245"/>
                </a:solidFill>
                <a:effectLst/>
                <a:uLnTx/>
                <a:uFillTx/>
                <a:latin typeface="Neue Haas Grotesk Text Pro"/>
                <a:ea typeface="+mn-ea"/>
                <a:cs typeface="+mn-cs"/>
              </a:rPr>
              <a:t>“Exile from One’s Country” by Mohammed Al-Amari </a:t>
            </a:r>
          </a:p>
        </p:txBody>
      </p:sp>
    </p:spTree>
    <p:extLst>
      <p:ext uri="{BB962C8B-B14F-4D97-AF65-F5344CB8AC3E}">
        <p14:creationId xmlns:p14="http://schemas.microsoft.com/office/powerpoint/2010/main" val="5631033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iagram&#10;&#10;Description automatically generated">
            <a:extLst>
              <a:ext uri="{FF2B5EF4-FFF2-40B4-BE49-F238E27FC236}">
                <a16:creationId xmlns:a16="http://schemas.microsoft.com/office/drawing/2014/main" id="{8A6DF22D-F343-4D2E-B6DA-2BA22C0FCE0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542918" y="829364"/>
            <a:ext cx="7804240" cy="5646249"/>
          </a:xfrm>
          <a:prstGeom prst="rect">
            <a:avLst/>
          </a:prstGeom>
        </p:spPr>
      </p:pic>
    </p:spTree>
    <p:extLst>
      <p:ext uri="{BB962C8B-B14F-4D97-AF65-F5344CB8AC3E}">
        <p14:creationId xmlns:p14="http://schemas.microsoft.com/office/powerpoint/2010/main" val="3532762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3F397-A645-4BB9-B4F1-9B94062538D7}"/>
              </a:ext>
            </a:extLst>
          </p:cNvPr>
          <p:cNvSpPr>
            <a:spLocks noGrp="1"/>
          </p:cNvSpPr>
          <p:nvPr>
            <p:ph type="title"/>
          </p:nvPr>
        </p:nvSpPr>
        <p:spPr/>
        <p:txBody>
          <a:bodyPr/>
          <a:lstStyle/>
          <a:p>
            <a:r>
              <a:rPr lang="en-US" dirty="0"/>
              <a:t>Goals from our Research </a:t>
            </a:r>
          </a:p>
        </p:txBody>
      </p:sp>
      <p:sp>
        <p:nvSpPr>
          <p:cNvPr id="5" name="Text Placeholder 4">
            <a:extLst>
              <a:ext uri="{FF2B5EF4-FFF2-40B4-BE49-F238E27FC236}">
                <a16:creationId xmlns:a16="http://schemas.microsoft.com/office/drawing/2014/main" id="{FF467967-55A2-46F9-AFA8-FEBD0318D126}"/>
              </a:ext>
            </a:extLst>
          </p:cNvPr>
          <p:cNvSpPr>
            <a:spLocks noGrp="1"/>
          </p:cNvSpPr>
          <p:nvPr>
            <p:ph type="body" idx="1"/>
          </p:nvPr>
        </p:nvSpPr>
        <p:spPr/>
        <p:txBody>
          <a:bodyPr/>
          <a:lstStyle/>
          <a:p>
            <a:r>
              <a:rPr lang="en-US" sz="2400" dirty="0"/>
              <a:t>Short-Term</a:t>
            </a:r>
            <a:endParaRPr lang="en-US" dirty="0"/>
          </a:p>
        </p:txBody>
      </p:sp>
      <p:sp>
        <p:nvSpPr>
          <p:cNvPr id="3" name="Content Placeholder 2">
            <a:extLst>
              <a:ext uri="{FF2B5EF4-FFF2-40B4-BE49-F238E27FC236}">
                <a16:creationId xmlns:a16="http://schemas.microsoft.com/office/drawing/2014/main" id="{41765D77-C021-4DF3-AFBA-845555E69029}"/>
              </a:ext>
            </a:extLst>
          </p:cNvPr>
          <p:cNvSpPr>
            <a:spLocks noGrp="1"/>
          </p:cNvSpPr>
          <p:nvPr>
            <p:ph sz="half" idx="2"/>
          </p:nvPr>
        </p:nvSpPr>
        <p:spPr/>
        <p:txBody>
          <a:bodyPr>
            <a:normAutofit fontScale="70000" lnSpcReduction="20000"/>
          </a:bodyPr>
          <a:lstStyle/>
          <a:p>
            <a:r>
              <a:rPr lang="en-US" dirty="0"/>
              <a:t>Promote better interdisciplinary and scientific understanding among lawyers and legal institutions about trauma</a:t>
            </a:r>
          </a:p>
          <a:p>
            <a:r>
              <a:rPr lang="en-US" dirty="0"/>
              <a:t>Promote better practices in the collaboration among lawyers and mental and health professionals in the immigration adjudication of cases   </a:t>
            </a:r>
          </a:p>
        </p:txBody>
      </p:sp>
      <p:sp>
        <p:nvSpPr>
          <p:cNvPr id="6" name="Text Placeholder 5">
            <a:extLst>
              <a:ext uri="{FF2B5EF4-FFF2-40B4-BE49-F238E27FC236}">
                <a16:creationId xmlns:a16="http://schemas.microsoft.com/office/drawing/2014/main" id="{DE97C9D8-2A7F-476B-82AE-975EEA3C8324}"/>
              </a:ext>
            </a:extLst>
          </p:cNvPr>
          <p:cNvSpPr>
            <a:spLocks noGrp="1"/>
          </p:cNvSpPr>
          <p:nvPr>
            <p:ph type="body" sz="quarter" idx="3"/>
          </p:nvPr>
        </p:nvSpPr>
        <p:spPr/>
        <p:txBody>
          <a:bodyPr>
            <a:normAutofit/>
          </a:bodyPr>
          <a:lstStyle/>
          <a:p>
            <a:r>
              <a:rPr lang="en-US" sz="2400" dirty="0"/>
              <a:t>Long-Term</a:t>
            </a:r>
          </a:p>
        </p:txBody>
      </p:sp>
      <p:sp>
        <p:nvSpPr>
          <p:cNvPr id="7" name="Content Placeholder 6">
            <a:extLst>
              <a:ext uri="{FF2B5EF4-FFF2-40B4-BE49-F238E27FC236}">
                <a16:creationId xmlns:a16="http://schemas.microsoft.com/office/drawing/2014/main" id="{3AAA231E-2590-4E77-A1E7-B3D3CC2ACC49}"/>
              </a:ext>
            </a:extLst>
          </p:cNvPr>
          <p:cNvSpPr>
            <a:spLocks noGrp="1"/>
          </p:cNvSpPr>
          <p:nvPr>
            <p:ph sz="quarter" idx="4"/>
          </p:nvPr>
        </p:nvSpPr>
        <p:spPr/>
        <p:txBody>
          <a:bodyPr>
            <a:normAutofit fontScale="70000" lnSpcReduction="20000"/>
          </a:bodyPr>
          <a:lstStyle/>
          <a:p>
            <a:r>
              <a:rPr lang="en-US" dirty="0"/>
              <a:t>Institute curriculum reform that includes interdisciplinary approaches to the teaching of trauma in law and medical schools, including the teaching of compassion, coping mechanism for vicarious trauma, etc. </a:t>
            </a:r>
          </a:p>
          <a:p>
            <a:r>
              <a:rPr lang="en-US" dirty="0"/>
              <a:t>Advocate for legal reform in immigration norms, policies and practices that perpetuate or aggravate trauma (e.g., credibility assessments in immigration proceedings)</a:t>
            </a:r>
          </a:p>
          <a:p>
            <a:r>
              <a:rPr lang="en-US" dirty="0"/>
              <a:t>Improve the practice of documenting trauma across cultures by medical and mental health professionals working with immigrant communities </a:t>
            </a:r>
          </a:p>
          <a:p>
            <a:endParaRPr lang="en-US" dirty="0"/>
          </a:p>
        </p:txBody>
      </p:sp>
    </p:spTree>
    <p:extLst>
      <p:ext uri="{BB962C8B-B14F-4D97-AF65-F5344CB8AC3E}">
        <p14:creationId xmlns:p14="http://schemas.microsoft.com/office/powerpoint/2010/main" val="19837122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References</a:t>
            </a:r>
          </a:p>
        </p:txBody>
      </p:sp>
      <p:sp>
        <p:nvSpPr>
          <p:cNvPr id="8" name="Content Placeholder 7"/>
          <p:cNvSpPr>
            <a:spLocks noGrp="1"/>
          </p:cNvSpPr>
          <p:nvPr>
            <p:ph idx="1"/>
          </p:nvPr>
        </p:nvSpPr>
        <p:spPr>
          <a:xfrm>
            <a:off x="1343025" y="1257387"/>
            <a:ext cx="10406063" cy="4356100"/>
          </a:xfrm>
        </p:spPr>
        <p:txBody>
          <a:bodyPr/>
          <a:lstStyle/>
          <a:p>
            <a:pPr marL="0" indent="0">
              <a:buNone/>
            </a:pPr>
            <a:r>
              <a:rPr lang="en-US" sz="1600" dirty="0" err="1"/>
              <a:t>Arnsten</a:t>
            </a:r>
            <a:r>
              <a:rPr lang="en-US" sz="1600" dirty="0"/>
              <a:t>, A. F., </a:t>
            </a:r>
            <a:r>
              <a:rPr lang="en-US" sz="1600" dirty="0" err="1"/>
              <a:t>Raskind</a:t>
            </a:r>
            <a:r>
              <a:rPr lang="en-US" sz="1600" dirty="0"/>
              <a:t>, M. A., Taylor, F. B., &amp; Connor, D. F. (2015). The effects of stress exposure on prefrontal cortex: Translating basic research into successful treatments for post-traumatic stress disorder. </a:t>
            </a:r>
            <a:r>
              <a:rPr lang="en-US" sz="1600" i="1" dirty="0"/>
              <a:t>Neurobiology of Stress</a:t>
            </a:r>
            <a:r>
              <a:rPr lang="en-US" sz="1600" dirty="0"/>
              <a:t>, </a:t>
            </a:r>
            <a:r>
              <a:rPr lang="en-US" sz="1600" i="1" dirty="0"/>
              <a:t>1</a:t>
            </a:r>
            <a:r>
              <a:rPr lang="en-US" sz="1600" dirty="0"/>
              <a:t>, 89-99.</a:t>
            </a:r>
          </a:p>
          <a:p>
            <a:pPr marL="0" indent="0">
              <a:buNone/>
            </a:pPr>
            <a:endParaRPr lang="en-US" sz="1600" dirty="0"/>
          </a:p>
          <a:p>
            <a:pPr marL="0" indent="0">
              <a:buNone/>
            </a:pPr>
            <a:r>
              <a:rPr lang="en-US" sz="1600" dirty="0" err="1"/>
              <a:t>Bonanno</a:t>
            </a:r>
            <a:r>
              <a:rPr lang="en-US" sz="1600" dirty="0"/>
              <a:t>, G. A. (2004). Loss, trauma, and human resilience: have we underestimated the human capacity to thrive after extremely aversive events?. </a:t>
            </a:r>
            <a:r>
              <a:rPr lang="en-US" sz="1600" i="1" dirty="0"/>
              <a:t>American Psychologist</a:t>
            </a:r>
            <a:r>
              <a:rPr lang="en-US" sz="1600" dirty="0"/>
              <a:t>, </a:t>
            </a:r>
            <a:r>
              <a:rPr lang="en-US" sz="1600" i="1" dirty="0"/>
              <a:t>59</a:t>
            </a:r>
            <a:r>
              <a:rPr lang="en-US" sz="1600" dirty="0"/>
              <a:t>(1), 20.</a:t>
            </a:r>
          </a:p>
          <a:p>
            <a:pPr marL="0" indent="0">
              <a:buNone/>
            </a:pPr>
            <a:endParaRPr lang="en-US" sz="1600" dirty="0"/>
          </a:p>
          <a:p>
            <a:pPr marL="0" indent="0">
              <a:buNone/>
            </a:pPr>
            <a:r>
              <a:rPr lang="en-US" sz="1600" dirty="0" err="1"/>
              <a:t>Cabeza</a:t>
            </a:r>
            <a:r>
              <a:rPr lang="en-US" sz="1600" dirty="0"/>
              <a:t>, R., &amp; St Jacques, P. (2007). Functional neuroimaging of autobiographical memory. </a:t>
            </a:r>
            <a:r>
              <a:rPr lang="en-US" sz="1600" i="1" dirty="0"/>
              <a:t>Trends in Cognitive Sciences</a:t>
            </a:r>
            <a:r>
              <a:rPr lang="en-US" sz="1600" dirty="0"/>
              <a:t>, </a:t>
            </a:r>
            <a:r>
              <a:rPr lang="en-US" sz="1600" i="1" dirty="0"/>
              <a:t>11</a:t>
            </a:r>
            <a:r>
              <a:rPr lang="en-US" sz="1600" dirty="0"/>
              <a:t>(5), 219-227.</a:t>
            </a:r>
          </a:p>
          <a:p>
            <a:pPr marL="0" indent="0">
              <a:buNone/>
            </a:pPr>
            <a:endParaRPr lang="en-US" sz="1600" dirty="0"/>
          </a:p>
          <a:p>
            <a:pPr marL="0" indent="0">
              <a:buNone/>
            </a:pPr>
            <a:r>
              <a:rPr lang="en-US" sz="1600" dirty="0"/>
              <a:t>Horn, S. R., </a:t>
            </a:r>
            <a:r>
              <a:rPr lang="en-US" sz="1600" dirty="0" err="1"/>
              <a:t>Charney</a:t>
            </a:r>
            <a:r>
              <a:rPr lang="en-US" sz="1600" dirty="0"/>
              <a:t>, D. S., &amp; </a:t>
            </a:r>
            <a:r>
              <a:rPr lang="en-US" sz="1600" dirty="0" err="1"/>
              <a:t>Feder</a:t>
            </a:r>
            <a:r>
              <a:rPr lang="en-US" sz="1600" dirty="0"/>
              <a:t>, A. (2016). Understanding resilience: New approaches for preventing and treating PTSD. </a:t>
            </a:r>
            <a:r>
              <a:rPr lang="en-US" sz="1600" i="1" dirty="0"/>
              <a:t>Experimental Neurology</a:t>
            </a:r>
            <a:r>
              <a:rPr lang="en-US" sz="1600" dirty="0"/>
              <a:t>, </a:t>
            </a:r>
            <a:r>
              <a:rPr lang="en-US" sz="1600" i="1" dirty="0"/>
              <a:t>284</a:t>
            </a:r>
            <a:r>
              <a:rPr lang="en-US" sz="1600" dirty="0"/>
              <a:t>, 119-132.</a:t>
            </a:r>
          </a:p>
          <a:p>
            <a:pPr marL="0" indent="0">
              <a:buNone/>
            </a:pPr>
            <a:endParaRPr lang="en-US" sz="1600" dirty="0"/>
          </a:p>
          <a:p>
            <a:pPr marL="0" indent="0">
              <a:buNone/>
            </a:pPr>
            <a:r>
              <a:rPr lang="en-US" sz="1600" dirty="0" err="1"/>
              <a:t>Kirmayer</a:t>
            </a:r>
            <a:r>
              <a:rPr lang="en-US" sz="1600" dirty="0"/>
              <a:t>, L. J., </a:t>
            </a:r>
            <a:r>
              <a:rPr lang="en-US" sz="1600" dirty="0" err="1"/>
              <a:t>Lemelson</a:t>
            </a:r>
            <a:r>
              <a:rPr lang="en-US" sz="1600" dirty="0"/>
              <a:t>, R., &amp; Barad, M. (Eds.). (2007). </a:t>
            </a:r>
            <a:r>
              <a:rPr lang="en-US" sz="1600" i="1" dirty="0"/>
              <a:t>Understanding Trauma: Integrating Biological, Clinical, and Cultural Perspectives</a:t>
            </a:r>
            <a:r>
              <a:rPr lang="en-US" sz="1600" dirty="0"/>
              <a:t>. Cambridge University Press.</a:t>
            </a:r>
          </a:p>
          <a:p>
            <a:pPr marL="0" indent="0">
              <a:buNone/>
            </a:pPr>
            <a:endParaRPr lang="en-US" sz="1600" dirty="0"/>
          </a:p>
        </p:txBody>
      </p:sp>
    </p:spTree>
    <p:extLst>
      <p:ext uri="{BB962C8B-B14F-4D97-AF65-F5344CB8AC3E}">
        <p14:creationId xmlns:p14="http://schemas.microsoft.com/office/powerpoint/2010/main" val="3820931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Survey</a:t>
            </a:r>
          </a:p>
        </p:txBody>
      </p:sp>
      <p:sp>
        <p:nvSpPr>
          <p:cNvPr id="3" name="Content Placeholder 2"/>
          <p:cNvSpPr>
            <a:spLocks noGrp="1"/>
          </p:cNvSpPr>
          <p:nvPr>
            <p:ph idx="1"/>
          </p:nvPr>
        </p:nvSpPr>
        <p:spPr>
          <a:xfrm>
            <a:off x="1343024" y="1529235"/>
            <a:ext cx="10406063" cy="4356100"/>
          </a:xfrm>
        </p:spPr>
        <p:txBody>
          <a:bodyPr/>
          <a:lstStyle/>
          <a:p>
            <a:r>
              <a:rPr lang="en-US" dirty="0"/>
              <a:t>Goal: Document current practices in forensic assessments for immigration cases</a:t>
            </a:r>
          </a:p>
          <a:p>
            <a:pPr lvl="2"/>
            <a:r>
              <a:rPr lang="en-US" dirty="0"/>
              <a:t>Is there a perceived legal/scientific gap among practitioners? </a:t>
            </a:r>
          </a:p>
          <a:p>
            <a:pPr lvl="2"/>
            <a:r>
              <a:rPr lang="en-US" dirty="0"/>
              <a:t>What is being done well? What is in need of reform?</a:t>
            </a:r>
          </a:p>
          <a:p>
            <a:pPr lvl="2"/>
            <a:r>
              <a:rPr lang="en-US" dirty="0"/>
              <a:t>Interested in both practices AND perceptions</a:t>
            </a:r>
          </a:p>
          <a:p>
            <a:r>
              <a:rPr lang="en-US" dirty="0"/>
              <a:t>Scope: Focus on assessments of credibility and psychological forensic assessments</a:t>
            </a:r>
          </a:p>
          <a:p>
            <a:pPr lvl="2"/>
            <a:r>
              <a:rPr lang="en-US" dirty="0"/>
              <a:t>Future plans to construct survey to target physical/medical forensic assessments</a:t>
            </a:r>
          </a:p>
          <a:p>
            <a:r>
              <a:rPr lang="en-US" dirty="0"/>
              <a:t>Participants: US-based Legal and mental health professionals who use or conduct forensic assessments in immigration cases</a:t>
            </a:r>
          </a:p>
          <a:p>
            <a:pPr lvl="2"/>
            <a:r>
              <a:rPr lang="en-US" dirty="0"/>
              <a:t>Focus on the 11 states and districts with the highest share of immigrant populations/immigration cases </a:t>
            </a:r>
          </a:p>
          <a:p>
            <a:r>
              <a:rPr lang="en-US" dirty="0"/>
              <a:t>Method: Mix of multiple choice, </a:t>
            </a:r>
            <a:r>
              <a:rPr lang="en-US" dirty="0" err="1"/>
              <a:t>likert</a:t>
            </a:r>
            <a:r>
              <a:rPr lang="en-US" dirty="0"/>
              <a:t> scale, and free response questions</a:t>
            </a:r>
          </a:p>
          <a:p>
            <a:r>
              <a:rPr lang="en-US" dirty="0"/>
              <a:t>Responses: N = 96 attorneys, N = 52 mental health forensic evaluators</a:t>
            </a:r>
          </a:p>
          <a:p>
            <a:pPr lvl="1"/>
            <a:endParaRPr lang="en-US" dirty="0"/>
          </a:p>
          <a:p>
            <a:endParaRPr lang="en-US" dirty="0"/>
          </a:p>
        </p:txBody>
      </p:sp>
    </p:spTree>
    <p:extLst>
      <p:ext uri="{BB962C8B-B14F-4D97-AF65-F5344CB8AC3E}">
        <p14:creationId xmlns:p14="http://schemas.microsoft.com/office/powerpoint/2010/main" val="2156841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Factors cited as the reason for seeking immigration forensic assessment</a:t>
            </a:r>
          </a:p>
        </p:txBody>
      </p:sp>
      <p:sp>
        <p:nvSpPr>
          <p:cNvPr id="6" name="Text Placeholder 5"/>
          <p:cNvSpPr>
            <a:spLocks noGrp="1"/>
          </p:cNvSpPr>
          <p:nvPr>
            <p:ph type="body" idx="1"/>
          </p:nvPr>
        </p:nvSpPr>
        <p:spPr/>
        <p:txBody>
          <a:bodyPr>
            <a:normAutofit/>
          </a:bodyPr>
          <a:lstStyle/>
          <a:p>
            <a:r>
              <a:rPr lang="en-US" sz="2000" dirty="0"/>
              <a:t>Attorneys</a:t>
            </a:r>
          </a:p>
        </p:txBody>
      </p:sp>
      <p:sp>
        <p:nvSpPr>
          <p:cNvPr id="8" name="Text Placeholder 7"/>
          <p:cNvSpPr>
            <a:spLocks noGrp="1"/>
          </p:cNvSpPr>
          <p:nvPr>
            <p:ph type="body" sz="quarter" idx="3"/>
          </p:nvPr>
        </p:nvSpPr>
        <p:spPr/>
        <p:txBody>
          <a:bodyPr>
            <a:normAutofit/>
          </a:bodyPr>
          <a:lstStyle/>
          <a:p>
            <a:r>
              <a:rPr lang="en-US" sz="2000" dirty="0"/>
              <a:t>Mental Health Evaluators</a:t>
            </a:r>
          </a:p>
        </p:txBody>
      </p:sp>
      <p:pic>
        <p:nvPicPr>
          <p:cNvPr id="12" name="Content Placeholder 4"/>
          <p:cNvPicPr>
            <a:picLocks noGrp="1" noChangeAspect="1"/>
          </p:cNvPicPr>
          <p:nvPr>
            <p:ph sz="quarter" idx="4"/>
          </p:nvPr>
        </p:nvPicPr>
        <p:blipFill>
          <a:blip r:embed="rId3"/>
          <a:stretch>
            <a:fillRect/>
          </a:stretch>
        </p:blipFill>
        <p:spPr>
          <a:xfrm>
            <a:off x="7080640" y="2505075"/>
            <a:ext cx="3899707" cy="3011488"/>
          </a:xfrm>
          <a:prstGeom prst="rect">
            <a:avLst/>
          </a:prstGeom>
        </p:spPr>
      </p:pic>
      <p:pic>
        <p:nvPicPr>
          <p:cNvPr id="4" name="Content Placeholder 3"/>
          <p:cNvPicPr>
            <a:picLocks noGrp="1" noChangeAspect="1"/>
          </p:cNvPicPr>
          <p:nvPr>
            <p:ph sz="half" idx="2"/>
          </p:nvPr>
        </p:nvPicPr>
        <p:blipFill>
          <a:blip r:embed="rId4"/>
          <a:stretch>
            <a:fillRect/>
          </a:stretch>
        </p:blipFill>
        <p:spPr>
          <a:xfrm>
            <a:off x="1247061" y="2505075"/>
            <a:ext cx="3828891" cy="3011488"/>
          </a:xfrm>
          <a:prstGeom prst="rect">
            <a:avLst/>
          </a:prstGeom>
        </p:spPr>
      </p:pic>
      <p:sp>
        <p:nvSpPr>
          <p:cNvPr id="2" name="Oval 1"/>
          <p:cNvSpPr/>
          <p:nvPr/>
        </p:nvSpPr>
        <p:spPr>
          <a:xfrm>
            <a:off x="1247061" y="2505075"/>
            <a:ext cx="3195193" cy="42347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9" name="Oval 8"/>
          <p:cNvSpPr/>
          <p:nvPr/>
        </p:nvSpPr>
        <p:spPr>
          <a:xfrm>
            <a:off x="1285507" y="4585128"/>
            <a:ext cx="3681909" cy="43789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10" name="Oval 9"/>
          <p:cNvSpPr/>
          <p:nvPr/>
        </p:nvSpPr>
        <p:spPr>
          <a:xfrm>
            <a:off x="7071224" y="2601871"/>
            <a:ext cx="3195193" cy="42347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11" name="Oval 10"/>
          <p:cNvSpPr/>
          <p:nvPr/>
        </p:nvSpPr>
        <p:spPr>
          <a:xfrm>
            <a:off x="7186554" y="4595438"/>
            <a:ext cx="3738189" cy="48319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Tree>
    <p:extLst>
      <p:ext uri="{BB962C8B-B14F-4D97-AF65-F5344CB8AC3E}">
        <p14:creationId xmlns:p14="http://schemas.microsoft.com/office/powerpoint/2010/main" val="19770691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often are mental health diagnoses sought</a:t>
            </a:r>
          </a:p>
        </p:txBody>
      </p:sp>
      <p:sp>
        <p:nvSpPr>
          <p:cNvPr id="3" name="Text Placeholder 2"/>
          <p:cNvSpPr>
            <a:spLocks noGrp="1"/>
          </p:cNvSpPr>
          <p:nvPr>
            <p:ph type="body" idx="1"/>
          </p:nvPr>
        </p:nvSpPr>
        <p:spPr/>
        <p:txBody>
          <a:bodyPr>
            <a:normAutofit/>
          </a:bodyPr>
          <a:lstStyle/>
          <a:p>
            <a:r>
              <a:rPr lang="en-US" sz="2000" dirty="0"/>
              <a:t>Attorneys</a:t>
            </a:r>
          </a:p>
        </p:txBody>
      </p:sp>
      <p:pic>
        <p:nvPicPr>
          <p:cNvPr id="8" name="Content Placeholder 7"/>
          <p:cNvPicPr>
            <a:picLocks noGrp="1" noChangeAspect="1"/>
          </p:cNvPicPr>
          <p:nvPr>
            <p:ph sz="half" idx="2"/>
          </p:nvPr>
        </p:nvPicPr>
        <p:blipFill>
          <a:blip r:embed="rId2"/>
          <a:stretch>
            <a:fillRect/>
          </a:stretch>
        </p:blipFill>
        <p:spPr>
          <a:xfrm>
            <a:off x="442913" y="3049401"/>
            <a:ext cx="5437187" cy="1922835"/>
          </a:xfrm>
          <a:prstGeom prst="rect">
            <a:avLst/>
          </a:prstGeom>
        </p:spPr>
      </p:pic>
      <p:sp>
        <p:nvSpPr>
          <p:cNvPr id="5" name="Text Placeholder 4"/>
          <p:cNvSpPr>
            <a:spLocks noGrp="1"/>
          </p:cNvSpPr>
          <p:nvPr>
            <p:ph type="body" sz="quarter" idx="3"/>
          </p:nvPr>
        </p:nvSpPr>
        <p:spPr/>
        <p:txBody>
          <a:bodyPr>
            <a:normAutofit/>
          </a:bodyPr>
          <a:lstStyle/>
          <a:p>
            <a:r>
              <a:rPr lang="en-US" sz="2000" dirty="0"/>
              <a:t>Mental Health Evaluators</a:t>
            </a:r>
          </a:p>
        </p:txBody>
      </p:sp>
      <p:pic>
        <p:nvPicPr>
          <p:cNvPr id="7" name="Content Placeholder 6"/>
          <p:cNvPicPr>
            <a:picLocks noGrp="1" noChangeAspect="1"/>
          </p:cNvPicPr>
          <p:nvPr>
            <p:ph sz="quarter" idx="4"/>
          </p:nvPr>
        </p:nvPicPr>
        <p:blipFill>
          <a:blip r:embed="rId3"/>
          <a:stretch>
            <a:fillRect/>
          </a:stretch>
        </p:blipFill>
        <p:spPr>
          <a:xfrm>
            <a:off x="6311900" y="3082809"/>
            <a:ext cx="5437188" cy="1856020"/>
          </a:xfrm>
          <a:prstGeom prst="rect">
            <a:avLst/>
          </a:prstGeom>
        </p:spPr>
      </p:pic>
    </p:spTree>
    <p:extLst>
      <p:ext uri="{BB962C8B-B14F-4D97-AF65-F5344CB8AC3E}">
        <p14:creationId xmlns:p14="http://schemas.microsoft.com/office/powerpoint/2010/main" val="11367435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are attorneys asking to have assessed as part of a forensic evaluation?</a:t>
            </a:r>
          </a:p>
        </p:txBody>
      </p:sp>
      <p:sp>
        <p:nvSpPr>
          <p:cNvPr id="3" name="Text Placeholder 2"/>
          <p:cNvSpPr>
            <a:spLocks noGrp="1"/>
          </p:cNvSpPr>
          <p:nvPr>
            <p:ph type="body" idx="1"/>
          </p:nvPr>
        </p:nvSpPr>
        <p:spPr/>
        <p:txBody>
          <a:bodyPr>
            <a:normAutofit/>
          </a:bodyPr>
          <a:lstStyle/>
          <a:p>
            <a:r>
              <a:rPr lang="en-US" sz="2000" dirty="0"/>
              <a:t>Attorneys</a:t>
            </a:r>
          </a:p>
        </p:txBody>
      </p:sp>
      <p:pic>
        <p:nvPicPr>
          <p:cNvPr id="8" name="Content Placeholder 7"/>
          <p:cNvPicPr>
            <a:picLocks noGrp="1" noChangeAspect="1"/>
          </p:cNvPicPr>
          <p:nvPr>
            <p:ph sz="half" idx="2"/>
          </p:nvPr>
        </p:nvPicPr>
        <p:blipFill>
          <a:blip r:embed="rId2"/>
          <a:stretch>
            <a:fillRect/>
          </a:stretch>
        </p:blipFill>
        <p:spPr>
          <a:xfrm>
            <a:off x="1185081" y="2505075"/>
            <a:ext cx="3952850" cy="3011488"/>
          </a:xfrm>
          <a:prstGeom prst="rect">
            <a:avLst/>
          </a:prstGeom>
        </p:spPr>
      </p:pic>
      <p:sp>
        <p:nvSpPr>
          <p:cNvPr id="5" name="Text Placeholder 4"/>
          <p:cNvSpPr>
            <a:spLocks noGrp="1"/>
          </p:cNvSpPr>
          <p:nvPr>
            <p:ph type="body" sz="quarter" idx="3"/>
          </p:nvPr>
        </p:nvSpPr>
        <p:spPr/>
        <p:txBody>
          <a:bodyPr>
            <a:normAutofit/>
          </a:bodyPr>
          <a:lstStyle/>
          <a:p>
            <a:r>
              <a:rPr lang="en-US" sz="2000" dirty="0"/>
              <a:t>Evaluators</a:t>
            </a:r>
          </a:p>
        </p:txBody>
      </p:sp>
      <p:pic>
        <p:nvPicPr>
          <p:cNvPr id="7" name="Content Placeholder 6"/>
          <p:cNvPicPr>
            <a:picLocks noGrp="1" noChangeAspect="1"/>
          </p:cNvPicPr>
          <p:nvPr>
            <p:ph sz="quarter" idx="4"/>
          </p:nvPr>
        </p:nvPicPr>
        <p:blipFill>
          <a:blip r:embed="rId3" cstate="print">
            <a:extLst>
              <a:ext uri="{28A0092B-C50C-407E-A947-70E740481C1C}">
                <a14:useLocalDpi xmlns:a14="http://schemas.microsoft.com/office/drawing/2010/main"/>
              </a:ext>
            </a:extLst>
          </a:blip>
          <a:stretch>
            <a:fillRect/>
          </a:stretch>
        </p:blipFill>
        <p:spPr>
          <a:xfrm>
            <a:off x="7181618" y="2505075"/>
            <a:ext cx="3697751" cy="3011488"/>
          </a:xfrm>
          <a:prstGeom prst="rect">
            <a:avLst/>
          </a:prstGeom>
        </p:spPr>
      </p:pic>
      <p:sp>
        <p:nvSpPr>
          <p:cNvPr id="9" name="Oval 8"/>
          <p:cNvSpPr/>
          <p:nvPr/>
        </p:nvSpPr>
        <p:spPr>
          <a:xfrm>
            <a:off x="1285507" y="4721054"/>
            <a:ext cx="3681909" cy="43789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10" name="Oval 9"/>
          <p:cNvSpPr/>
          <p:nvPr/>
        </p:nvSpPr>
        <p:spPr>
          <a:xfrm>
            <a:off x="1229903" y="2515361"/>
            <a:ext cx="3478021" cy="3699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11" name="Oval 10"/>
          <p:cNvSpPr/>
          <p:nvPr/>
        </p:nvSpPr>
        <p:spPr>
          <a:xfrm>
            <a:off x="7202347" y="2519481"/>
            <a:ext cx="3140258" cy="3699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12" name="Oval 11"/>
          <p:cNvSpPr/>
          <p:nvPr/>
        </p:nvSpPr>
        <p:spPr>
          <a:xfrm>
            <a:off x="7171458" y="4721054"/>
            <a:ext cx="3681909" cy="44819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Tree>
    <p:extLst>
      <p:ext uri="{BB962C8B-B14F-4D97-AF65-F5344CB8AC3E}">
        <p14:creationId xmlns:p14="http://schemas.microsoft.com/office/powerpoint/2010/main" val="21897016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role do mental health diagnoses play?</a:t>
            </a:r>
          </a:p>
        </p:txBody>
      </p:sp>
      <p:sp>
        <p:nvSpPr>
          <p:cNvPr id="3" name="Text Placeholder 2"/>
          <p:cNvSpPr>
            <a:spLocks noGrp="1"/>
          </p:cNvSpPr>
          <p:nvPr>
            <p:ph type="body" idx="1"/>
          </p:nvPr>
        </p:nvSpPr>
        <p:spPr/>
        <p:txBody>
          <a:bodyPr>
            <a:normAutofit/>
          </a:bodyPr>
          <a:lstStyle/>
          <a:p>
            <a:r>
              <a:rPr lang="en-US" sz="2000" dirty="0"/>
              <a:t>Attorneys</a:t>
            </a:r>
          </a:p>
        </p:txBody>
      </p:sp>
      <p:pic>
        <p:nvPicPr>
          <p:cNvPr id="8" name="Content Placeholder 7"/>
          <p:cNvPicPr>
            <a:picLocks noGrp="1" noChangeAspect="1"/>
          </p:cNvPicPr>
          <p:nvPr>
            <p:ph sz="half" idx="2"/>
          </p:nvPr>
        </p:nvPicPr>
        <p:blipFill>
          <a:blip r:embed="rId2"/>
          <a:stretch>
            <a:fillRect/>
          </a:stretch>
        </p:blipFill>
        <p:spPr>
          <a:xfrm>
            <a:off x="564839" y="2505075"/>
            <a:ext cx="5193335" cy="3011488"/>
          </a:xfrm>
          <a:prstGeom prst="rect">
            <a:avLst/>
          </a:prstGeom>
        </p:spPr>
      </p:pic>
      <p:sp>
        <p:nvSpPr>
          <p:cNvPr id="5" name="Text Placeholder 4"/>
          <p:cNvSpPr>
            <a:spLocks noGrp="1"/>
          </p:cNvSpPr>
          <p:nvPr>
            <p:ph type="body" sz="quarter" idx="3"/>
          </p:nvPr>
        </p:nvSpPr>
        <p:spPr/>
        <p:txBody>
          <a:bodyPr>
            <a:normAutofit/>
          </a:bodyPr>
          <a:lstStyle/>
          <a:p>
            <a:r>
              <a:rPr lang="en-US" sz="2000" dirty="0"/>
              <a:t>Mental Health Professionals</a:t>
            </a:r>
          </a:p>
        </p:txBody>
      </p:sp>
      <p:pic>
        <p:nvPicPr>
          <p:cNvPr id="7" name="Content Placeholder 6"/>
          <p:cNvPicPr>
            <a:picLocks noGrp="1" noChangeAspect="1"/>
          </p:cNvPicPr>
          <p:nvPr>
            <p:ph sz="quarter" idx="4"/>
          </p:nvPr>
        </p:nvPicPr>
        <p:blipFill>
          <a:blip r:embed="rId3"/>
          <a:stretch>
            <a:fillRect/>
          </a:stretch>
        </p:blipFill>
        <p:spPr>
          <a:xfrm>
            <a:off x="6527128" y="2505075"/>
            <a:ext cx="5006732" cy="3011488"/>
          </a:xfrm>
          <a:prstGeom prst="rect">
            <a:avLst/>
          </a:prstGeom>
        </p:spPr>
      </p:pic>
    </p:spTree>
    <p:extLst>
      <p:ext uri="{BB962C8B-B14F-4D97-AF65-F5344CB8AC3E}">
        <p14:creationId xmlns:p14="http://schemas.microsoft.com/office/powerpoint/2010/main" val="30102270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EB83E14E-9D88-4B1C-855E-EC5752D459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CFF384FA-A314-44A7-A8D0-A5B072C068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12125" cy="6858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646D42-ACE1-4AC2-B463-4DAC1BA14FDB}"/>
              </a:ext>
            </a:extLst>
          </p:cNvPr>
          <p:cNvSpPr>
            <a:spLocks noGrp="1"/>
          </p:cNvSpPr>
          <p:nvPr>
            <p:ph type="title"/>
          </p:nvPr>
        </p:nvSpPr>
        <p:spPr>
          <a:xfrm>
            <a:off x="1006687" y="324001"/>
            <a:ext cx="6662524" cy="2889100"/>
          </a:xfrm>
        </p:spPr>
        <p:txBody>
          <a:bodyPr anchor="t">
            <a:normAutofit fontScale="90000"/>
          </a:bodyPr>
          <a:lstStyle/>
          <a:p>
            <a:r>
              <a:rPr lang="en-US" sz="7200" dirty="0">
                <a:solidFill>
                  <a:schemeClr val="bg2"/>
                </a:solidFill>
              </a:rPr>
              <a:t>Our Progress to Date</a:t>
            </a:r>
            <a:br>
              <a:rPr lang="en-US" sz="7200" dirty="0">
                <a:solidFill>
                  <a:schemeClr val="bg2"/>
                </a:solidFill>
              </a:rPr>
            </a:br>
            <a:r>
              <a:rPr lang="en-US" sz="2200" dirty="0">
                <a:solidFill>
                  <a:schemeClr val="bg2"/>
                </a:solidFill>
              </a:rPr>
              <a:t>https://compassioninimmigration.faculty.ucdavis.edu/</a:t>
            </a:r>
            <a:br>
              <a:rPr lang="en-US" sz="2200" dirty="0">
                <a:solidFill>
                  <a:schemeClr val="bg2"/>
                </a:solidFill>
              </a:rPr>
            </a:br>
            <a:r>
              <a:rPr lang="en-US" sz="7200" dirty="0">
                <a:solidFill>
                  <a:schemeClr val="bg2"/>
                </a:solidFill>
              </a:rPr>
              <a:t>  </a:t>
            </a:r>
          </a:p>
        </p:txBody>
      </p:sp>
      <p:pic>
        <p:nvPicPr>
          <p:cNvPr id="17" name="Content Placeholder 16">
            <a:extLst>
              <a:ext uri="{FF2B5EF4-FFF2-40B4-BE49-F238E27FC236}">
                <a16:creationId xmlns:a16="http://schemas.microsoft.com/office/drawing/2014/main" id="{458A2358-0537-4B12-836B-CE2622A6B902}"/>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899568" y="2743204"/>
            <a:ext cx="6063294" cy="3790791"/>
          </a:xfrm>
          <a:custGeom>
            <a:avLst/>
            <a:gdLst/>
            <a:ahLst/>
            <a:cxnLst/>
            <a:rect l="l" t="t" r="r" b="b"/>
            <a:pathLst>
              <a:path w="7212555" h="3218400">
                <a:moveTo>
                  <a:pt x="0" y="0"/>
                </a:moveTo>
                <a:lnTo>
                  <a:pt x="7212555" y="0"/>
                </a:lnTo>
                <a:lnTo>
                  <a:pt x="7212555" y="3218400"/>
                </a:lnTo>
                <a:lnTo>
                  <a:pt x="0" y="3218400"/>
                </a:lnTo>
                <a:close/>
              </a:path>
            </a:pathLst>
          </a:custGeom>
        </p:spPr>
      </p:pic>
      <p:cxnSp>
        <p:nvCxnSpPr>
          <p:cNvPr id="41" name="Straight Connector 40">
            <a:extLst>
              <a:ext uri="{FF2B5EF4-FFF2-40B4-BE49-F238E27FC236}">
                <a16:creationId xmlns:a16="http://schemas.microsoft.com/office/drawing/2014/main" id="{91E459C4-D6A3-4184-9125-5DEBE3B7BE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0000" y="0"/>
            <a:ext cx="0" cy="685800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0E16A0CF-5C45-4C67-B904-B8F4353D8C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8800" y="3639600"/>
            <a:ext cx="7213321"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21" name="Content Placeholder 20">
            <a:extLst>
              <a:ext uri="{FF2B5EF4-FFF2-40B4-BE49-F238E27FC236}">
                <a16:creationId xmlns:a16="http://schemas.microsoft.com/office/drawing/2014/main" id="{B7EF6CCA-937A-46C1-B6B4-432E494D93B6}"/>
              </a:ext>
            </a:extLst>
          </p:cNvPr>
          <p:cNvSpPr>
            <a:spLocks noGrp="1"/>
          </p:cNvSpPr>
          <p:nvPr>
            <p:ph idx="1"/>
          </p:nvPr>
        </p:nvSpPr>
        <p:spPr>
          <a:xfrm>
            <a:off x="8580438" y="378000"/>
            <a:ext cx="3168650" cy="6063875"/>
          </a:xfrm>
        </p:spPr>
        <p:txBody>
          <a:bodyPr>
            <a:normAutofit/>
          </a:bodyPr>
          <a:lstStyle/>
          <a:p>
            <a:r>
              <a:rPr lang="en-US" sz="1600" dirty="0">
                <a:solidFill>
                  <a:schemeClr val="tx2"/>
                </a:solidFill>
              </a:rPr>
              <a:t>Phase I:  2018-2019</a:t>
            </a:r>
          </a:p>
          <a:p>
            <a:pPr lvl="1"/>
            <a:r>
              <a:rPr lang="en-US" sz="1600" dirty="0">
                <a:solidFill>
                  <a:schemeClr val="tx2"/>
                </a:solidFill>
              </a:rPr>
              <a:t>First: Interdisciplinary Convening: Focused Groups </a:t>
            </a:r>
          </a:p>
          <a:p>
            <a:pPr lvl="1"/>
            <a:r>
              <a:rPr lang="en-US" sz="1600" dirty="0">
                <a:solidFill>
                  <a:schemeClr val="tx2"/>
                </a:solidFill>
              </a:rPr>
              <a:t>Report: Stakeholders Perspectives Report: Focus Group Findings on Migrant Legal-Mental Health Intersectionality </a:t>
            </a:r>
          </a:p>
          <a:p>
            <a:pPr lvl="1"/>
            <a:r>
              <a:rPr lang="en-US" sz="1600" dirty="0">
                <a:solidFill>
                  <a:schemeClr val="tx2"/>
                </a:solidFill>
              </a:rPr>
              <a:t>Second: Interdisciplinary Convening: Main Findings and Next Steps </a:t>
            </a:r>
          </a:p>
          <a:p>
            <a:pPr lvl="1"/>
            <a:endParaRPr lang="en-US" sz="1600" dirty="0">
              <a:solidFill>
                <a:schemeClr val="tx2"/>
              </a:solidFill>
            </a:endParaRPr>
          </a:p>
          <a:p>
            <a:r>
              <a:rPr lang="en-US" sz="1600" dirty="0">
                <a:solidFill>
                  <a:schemeClr val="tx2"/>
                </a:solidFill>
              </a:rPr>
              <a:t>Phase II:  2020-2022</a:t>
            </a:r>
          </a:p>
          <a:p>
            <a:pPr lvl="1"/>
            <a:r>
              <a:rPr lang="en-US" sz="1600" dirty="0">
                <a:solidFill>
                  <a:schemeClr val="tx2"/>
                </a:solidFill>
              </a:rPr>
              <a:t>Survey </a:t>
            </a:r>
          </a:p>
          <a:p>
            <a:pPr lvl="1"/>
            <a:r>
              <a:rPr lang="en-US" sz="1600" dirty="0">
                <a:solidFill>
                  <a:schemeClr val="tx2"/>
                </a:solidFill>
              </a:rPr>
              <a:t>Publications </a:t>
            </a:r>
          </a:p>
          <a:p>
            <a:pPr lvl="1"/>
            <a:r>
              <a:rPr lang="en-US" sz="1600" dirty="0">
                <a:solidFill>
                  <a:schemeClr val="tx2"/>
                </a:solidFill>
              </a:rPr>
              <a:t>Expanding collaborations </a:t>
            </a:r>
          </a:p>
        </p:txBody>
      </p:sp>
    </p:spTree>
    <p:extLst>
      <p:ext uri="{BB962C8B-B14F-4D97-AF65-F5344CB8AC3E}">
        <p14:creationId xmlns:p14="http://schemas.microsoft.com/office/powerpoint/2010/main" val="25385718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B80A3-B0C6-4BD6-A83C-7602CAB6107C}"/>
              </a:ext>
            </a:extLst>
          </p:cNvPr>
          <p:cNvSpPr>
            <a:spLocks noGrp="1"/>
          </p:cNvSpPr>
          <p:nvPr>
            <p:ph type="title"/>
          </p:nvPr>
        </p:nvSpPr>
        <p:spPr/>
        <p:txBody>
          <a:bodyPr/>
          <a:lstStyle/>
          <a:p>
            <a:r>
              <a:rPr lang="en-US" dirty="0"/>
              <a:t>Outline of Our Presentation </a:t>
            </a:r>
          </a:p>
        </p:txBody>
      </p:sp>
      <p:sp>
        <p:nvSpPr>
          <p:cNvPr id="3" name="Content Placeholder 2">
            <a:extLst>
              <a:ext uri="{FF2B5EF4-FFF2-40B4-BE49-F238E27FC236}">
                <a16:creationId xmlns:a16="http://schemas.microsoft.com/office/drawing/2014/main" id="{8E758DC4-B8BC-4247-9105-9FADEF3C5650}"/>
              </a:ext>
            </a:extLst>
          </p:cNvPr>
          <p:cNvSpPr>
            <a:spLocks noGrp="1"/>
          </p:cNvSpPr>
          <p:nvPr>
            <p:ph idx="1"/>
          </p:nvPr>
        </p:nvSpPr>
        <p:spPr>
          <a:xfrm>
            <a:off x="1343024" y="1490123"/>
            <a:ext cx="10406063" cy="4566728"/>
          </a:xfrm>
        </p:spPr>
        <p:txBody>
          <a:bodyPr/>
          <a:lstStyle/>
          <a:p>
            <a:r>
              <a:rPr lang="en-US" sz="1400" b="1" dirty="0"/>
              <a:t>Part I: </a:t>
            </a:r>
            <a:r>
              <a:rPr lang="en-US" sz="1400" dirty="0">
                <a:solidFill>
                  <a:srgbClr val="000000"/>
                </a:solidFill>
                <a:latin typeface="Times New Roman" panose="02020603050405020304" pitchFamily="18" charset="0"/>
              </a:rPr>
              <a:t>The </a:t>
            </a:r>
            <a:r>
              <a:rPr lang="en-US" sz="1400" b="0" i="0" u="none" strike="noStrike" dirty="0">
                <a:solidFill>
                  <a:srgbClr val="000000"/>
                </a:solidFill>
                <a:effectLst/>
                <a:latin typeface="Times New Roman" panose="02020603050405020304" pitchFamily="18" charset="0"/>
              </a:rPr>
              <a:t>Western psychological model and the significant gaps between current neuroscientific understanding of the impact of trauma and the role of trauma in immigration law and shortcomings of medicalized definitions of trauma both generally and in the specific case of refugees and asylum seekers (Dr. Koga)</a:t>
            </a:r>
          </a:p>
          <a:p>
            <a:pPr marL="0" indent="0">
              <a:buNone/>
            </a:pPr>
            <a:endParaRPr lang="en-US" sz="1400" b="0" i="0" u="none" strike="noStrike" dirty="0">
              <a:solidFill>
                <a:srgbClr val="000000"/>
              </a:solidFill>
              <a:effectLst/>
              <a:latin typeface="Times New Roman" panose="02020603050405020304" pitchFamily="18" charset="0"/>
            </a:endParaRPr>
          </a:p>
          <a:p>
            <a:r>
              <a:rPr lang="en-US" sz="1400" b="1" dirty="0"/>
              <a:t>Part II: A</a:t>
            </a:r>
            <a:r>
              <a:rPr lang="en-US" sz="1400" b="1" dirty="0">
                <a:solidFill>
                  <a:schemeClr val="accent3">
                    <a:lumMod val="50000"/>
                    <a:alpha val="77000"/>
                  </a:schemeClr>
                </a:solidFill>
              </a:rPr>
              <a:t>. </a:t>
            </a:r>
            <a:r>
              <a:rPr lang="en-US" sz="1400" b="0" i="0" u="none" strike="noStrike" dirty="0">
                <a:solidFill>
                  <a:srgbClr val="000000"/>
                </a:solidFill>
                <a:effectLst/>
                <a:latin typeface="Times New Roman" panose="02020603050405020304" pitchFamily="18" charset="0"/>
              </a:rPr>
              <a:t>Historical documentation of U.S. federal immigration norms and practices from the late 19</a:t>
            </a:r>
            <a:r>
              <a:rPr lang="en-US" sz="1400" b="0" i="0" u="none" strike="noStrike" baseline="30000" dirty="0">
                <a:solidFill>
                  <a:srgbClr val="000000"/>
                </a:solidFill>
                <a:effectLst/>
                <a:latin typeface="Times New Roman" panose="02020603050405020304" pitchFamily="18" charset="0"/>
              </a:rPr>
              <a:t>th</a:t>
            </a:r>
            <a:r>
              <a:rPr lang="en-US" sz="1400" b="0" i="0" u="none" strike="noStrike" dirty="0">
                <a:solidFill>
                  <a:srgbClr val="000000"/>
                </a:solidFill>
                <a:effectLst/>
                <a:latin typeface="Times New Roman" panose="02020603050405020304" pitchFamily="18" charset="0"/>
              </a:rPr>
              <a:t> through WWI that facilitated the exclusion or removal of persons with past experiences of trauma. </a:t>
            </a:r>
            <a:r>
              <a:rPr lang="en-US" sz="1400" b="1" i="0" u="none" strike="noStrike" dirty="0">
                <a:solidFill>
                  <a:schemeClr val="tx2"/>
                </a:solidFill>
                <a:effectLst/>
                <a:latin typeface="Times New Roman" panose="02020603050405020304" pitchFamily="18" charset="0"/>
              </a:rPr>
              <a:t>Part B. </a:t>
            </a:r>
            <a:r>
              <a:rPr lang="en-US" sz="1400" b="0" i="0" u="none" strike="noStrike" dirty="0">
                <a:solidFill>
                  <a:srgbClr val="000000"/>
                </a:solidFill>
                <a:effectLst/>
                <a:latin typeface="Times New Roman" panose="02020603050405020304" pitchFamily="18" charset="0"/>
              </a:rPr>
              <a:t>The evolution of trauma as exclusion in immigration law from WWII to the present and the limited ways in which developments in mental health and progress in racial justice contributed to lessen but certainly not eliminate the biases against immigrants with histories of trauma. (Dr. O’Donnell) </a:t>
            </a:r>
          </a:p>
          <a:p>
            <a:pPr marL="0" indent="0">
              <a:buNone/>
            </a:pPr>
            <a:endParaRPr lang="en-US" sz="1400" b="0" i="0" u="none" strike="noStrike" dirty="0">
              <a:solidFill>
                <a:srgbClr val="000000"/>
              </a:solidFill>
              <a:effectLst/>
              <a:latin typeface="Times New Roman" panose="02020603050405020304" pitchFamily="18" charset="0"/>
            </a:endParaRPr>
          </a:p>
          <a:p>
            <a:r>
              <a:rPr lang="en-US" sz="1400" b="1" dirty="0">
                <a:solidFill>
                  <a:schemeClr val="tx2"/>
                </a:solidFill>
                <a:latin typeface="Times New Roman" panose="02020603050405020304" pitchFamily="18" charset="0"/>
              </a:rPr>
              <a:t>Part III: </a:t>
            </a:r>
            <a:r>
              <a:rPr lang="en-US" sz="1400" b="0" i="0" u="none" strike="noStrike" dirty="0">
                <a:solidFill>
                  <a:srgbClr val="000000"/>
                </a:solidFill>
                <a:effectLst/>
                <a:latin typeface="Times New Roman" panose="02020603050405020304" pitchFamily="18" charset="0"/>
              </a:rPr>
              <a:t>Developments of trauma as inclusion in immigration law. </a:t>
            </a:r>
            <a:r>
              <a:rPr lang="en-US" sz="1400" b="0" i="0" u="none" strike="noStrike" dirty="0">
                <a:solidFill>
                  <a:schemeClr val="accent3">
                    <a:lumMod val="50000"/>
                  </a:schemeClr>
                </a:solidFill>
                <a:effectLst/>
                <a:latin typeface="Times New Roman" panose="02020603050405020304" pitchFamily="18" charset="0"/>
              </a:rPr>
              <a:t>Part A -- </a:t>
            </a:r>
            <a:r>
              <a:rPr lang="en-US" sz="1400" b="0" i="0" u="none" strike="noStrike" dirty="0">
                <a:solidFill>
                  <a:srgbClr val="000000"/>
                </a:solidFill>
                <a:effectLst/>
                <a:latin typeface="Times New Roman" panose="02020603050405020304" pitchFamily="18" charset="0"/>
              </a:rPr>
              <a:t>Immigration Law’s Humanitarianism --  Post-WWII’s immigration law’s embrace of  grave instances of migrant physical and psychological trauma</a:t>
            </a:r>
            <a:r>
              <a:rPr lang="en-US" sz="1400" b="0" i="0" u="none" strike="noStrike" dirty="0">
                <a:solidFill>
                  <a:schemeClr val="tx2"/>
                </a:solidFill>
                <a:effectLst/>
                <a:latin typeface="Times New Roman" panose="02020603050405020304" pitchFamily="18" charset="0"/>
              </a:rPr>
              <a:t>. </a:t>
            </a:r>
            <a:r>
              <a:rPr lang="en-US" sz="1400" b="1" i="0" u="none" strike="noStrike" dirty="0">
                <a:solidFill>
                  <a:schemeClr val="tx2"/>
                </a:solidFill>
                <a:effectLst/>
                <a:latin typeface="Times New Roman" panose="02020603050405020304" pitchFamily="18" charset="0"/>
              </a:rPr>
              <a:t>Part B.  </a:t>
            </a:r>
            <a:r>
              <a:rPr lang="en-US" sz="1400" i="0" u="none" strike="noStrike" dirty="0">
                <a:solidFill>
                  <a:schemeClr val="tx1"/>
                </a:solidFill>
                <a:effectLst/>
                <a:latin typeface="Times New Roman" panose="02020603050405020304" pitchFamily="18" charset="0"/>
              </a:rPr>
              <a:t>Immigration</a:t>
            </a:r>
            <a:r>
              <a:rPr lang="en-US" sz="1400" b="0" i="0" u="none" strike="noStrike" dirty="0">
                <a:solidFill>
                  <a:schemeClr val="tx2"/>
                </a:solidFill>
                <a:effectLst/>
                <a:latin typeface="Times New Roman" panose="02020603050405020304" pitchFamily="18" charset="0"/>
              </a:rPr>
              <a:t> </a:t>
            </a:r>
            <a:r>
              <a:rPr lang="en-US" sz="1400" b="0" i="0" u="none" strike="noStrike" dirty="0">
                <a:solidFill>
                  <a:srgbClr val="000000"/>
                </a:solidFill>
                <a:effectLst/>
                <a:latin typeface="Times New Roman" panose="02020603050405020304" pitchFamily="18" charset="0"/>
              </a:rPr>
              <a:t>law’s efforts to ameliorate the trauma of immigration enforcement through judicial developments taming the plenary power + codification of discretionary remedies recognizing immigrant’s liberty “stakes.” (Ms. Perris and Prof. Aldana).</a:t>
            </a:r>
          </a:p>
          <a:p>
            <a:endParaRPr lang="en-US" sz="1400" dirty="0">
              <a:solidFill>
                <a:srgbClr val="000000"/>
              </a:solidFill>
              <a:latin typeface="Times New Roman" panose="02020603050405020304" pitchFamily="18" charset="0"/>
            </a:endParaRPr>
          </a:p>
          <a:p>
            <a:r>
              <a:rPr lang="en-US" sz="1400" b="1" i="0" u="none" strike="noStrike" dirty="0">
                <a:solidFill>
                  <a:schemeClr val="tx2"/>
                </a:solidFill>
                <a:effectLst/>
                <a:latin typeface="+mj-lt"/>
              </a:rPr>
              <a:t>Part IV: </a:t>
            </a:r>
            <a:r>
              <a:rPr lang="en-US" sz="1400" dirty="0">
                <a:solidFill>
                  <a:schemeClr val="tx1"/>
                </a:solidFill>
                <a:latin typeface="Times New Roman" panose="02020603050405020304" pitchFamily="18" charset="0"/>
                <a:cs typeface="Times New Roman" panose="02020603050405020304" pitchFamily="18" charset="0"/>
              </a:rPr>
              <a:t>When inclusion becomes exclusion: Opportunities and Challenges in Adjudicating Trauma</a:t>
            </a:r>
            <a:endParaRPr lang="en-US" sz="1400" i="0" u="none" strike="noStrike" dirty="0">
              <a:solidFill>
                <a:schemeClr val="tx1"/>
              </a:solidFill>
              <a:effectLst/>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8828057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77" name="Straight Connector 76">
            <a:extLst>
              <a:ext uri="{FF2B5EF4-FFF2-40B4-BE49-F238E27FC236}">
                <a16:creationId xmlns:a16="http://schemas.microsoft.com/office/drawing/2014/main" id="{5506D940-CD1A-46A6-8495-AD6F6CF8B1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958000"/>
            <a:ext cx="121932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79" name="Rectangle 78">
            <a:extLst>
              <a:ext uri="{FF2B5EF4-FFF2-40B4-BE49-F238E27FC236}">
                <a16:creationId xmlns:a16="http://schemas.microsoft.com/office/drawing/2014/main" id="{2C0E59EF-F8DF-488B-B09D-66E4CF18AF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The Impact of Unresolved Trauma on Relationships - A New Outlook Recovery  Services">
            <a:extLst>
              <a:ext uri="{FF2B5EF4-FFF2-40B4-BE49-F238E27FC236}">
                <a16:creationId xmlns:a16="http://schemas.microsoft.com/office/drawing/2014/main" id="{276AD9A2-A8FA-4740-9870-429624FD8868}"/>
              </a:ext>
            </a:extLst>
          </p:cNvPr>
          <p:cNvPicPr>
            <a:picLocks noChangeAspect="1" noChangeArrowheads="1"/>
          </p:cNvPicPr>
          <p:nvPr/>
        </p:nvPicPr>
        <p:blipFill rotWithShape="1">
          <a:blip r:embed="rId2" cstate="hqprint">
            <a:alphaModFix amt="60000"/>
            <a:extLst>
              <a:ext uri="{28A0092B-C50C-407E-A947-70E740481C1C}">
                <a14:useLocalDpi xmlns:a14="http://schemas.microsoft.com/office/drawing/2010/main"/>
              </a:ext>
            </a:extLst>
          </a:blip>
          <a:srcRect/>
          <a:stretch/>
        </p:blipFill>
        <p:spPr bwMode="auto">
          <a:xfrm>
            <a:off x="-1200" y="1"/>
            <a:ext cx="12193199" cy="685799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9CC95B45-5CB1-42AD-BE2C-F9F0C60C8448}"/>
              </a:ext>
            </a:extLst>
          </p:cNvPr>
          <p:cNvSpPr>
            <a:spLocks noGrp="1"/>
          </p:cNvSpPr>
          <p:nvPr>
            <p:ph type="title"/>
          </p:nvPr>
        </p:nvSpPr>
        <p:spPr>
          <a:xfrm>
            <a:off x="442913" y="324000"/>
            <a:ext cx="11306175" cy="738664"/>
          </a:xfrm>
        </p:spPr>
        <p:txBody>
          <a:bodyPr vert="horz" wrap="square" lIns="0" tIns="0" rIns="0" bIns="0" rtlCol="0" anchor="t" anchorCtr="0">
            <a:normAutofit/>
          </a:bodyPr>
          <a:lstStyle/>
          <a:p>
            <a:r>
              <a:rPr lang="en-US">
                <a:solidFill>
                  <a:schemeClr val="bg2"/>
                </a:solidFill>
              </a:rPr>
              <a:t>Contextualizing Trauma </a:t>
            </a:r>
          </a:p>
        </p:txBody>
      </p:sp>
      <p:sp>
        <p:nvSpPr>
          <p:cNvPr id="5" name="Text Placeholder 4">
            <a:extLst>
              <a:ext uri="{FF2B5EF4-FFF2-40B4-BE49-F238E27FC236}">
                <a16:creationId xmlns:a16="http://schemas.microsoft.com/office/drawing/2014/main" id="{7CADE21D-F1CC-4021-8280-A45AD267967D}"/>
              </a:ext>
            </a:extLst>
          </p:cNvPr>
          <p:cNvSpPr>
            <a:spLocks noGrp="1"/>
          </p:cNvSpPr>
          <p:nvPr>
            <p:ph type="body" idx="1"/>
          </p:nvPr>
        </p:nvSpPr>
        <p:spPr>
          <a:xfrm>
            <a:off x="442913" y="1062000"/>
            <a:ext cx="11306175" cy="694036"/>
          </a:xfrm>
        </p:spPr>
        <p:txBody>
          <a:bodyPr vert="horz" lIns="0" tIns="0" rIns="0" bIns="0" rtlCol="0">
            <a:normAutofit/>
          </a:bodyPr>
          <a:lstStyle/>
          <a:p>
            <a:pPr>
              <a:lnSpc>
                <a:spcPct val="104000"/>
              </a:lnSpc>
            </a:pPr>
            <a:r>
              <a:rPr lang="en-US" sz="4600">
                <a:solidFill>
                  <a:schemeClr val="bg2">
                    <a:alpha val="56000"/>
                  </a:schemeClr>
                </a:solidFill>
                <a:latin typeface="+mj-lt"/>
              </a:rPr>
              <a:t>Part I </a:t>
            </a:r>
          </a:p>
        </p:txBody>
      </p:sp>
      <p:cxnSp>
        <p:nvCxnSpPr>
          <p:cNvPr id="81" name="Straight Connector 80">
            <a:extLst>
              <a:ext uri="{FF2B5EF4-FFF2-40B4-BE49-F238E27FC236}">
                <a16:creationId xmlns:a16="http://schemas.microsoft.com/office/drawing/2014/main" id="{E8A6AB34-DF8B-4197-B131-7A005D29517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958000"/>
            <a:ext cx="121932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68246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AD6B4-DF74-7848-A534-3CBED8B49485}"/>
              </a:ext>
            </a:extLst>
          </p:cNvPr>
          <p:cNvSpPr>
            <a:spLocks noGrp="1"/>
          </p:cNvSpPr>
          <p:nvPr>
            <p:ph type="title"/>
          </p:nvPr>
        </p:nvSpPr>
        <p:spPr>
          <a:xfrm>
            <a:off x="1561578" y="165751"/>
            <a:ext cx="4534422" cy="952047"/>
          </a:xfrm>
        </p:spPr>
        <p:txBody>
          <a:bodyPr>
            <a:normAutofit fontScale="90000"/>
          </a:bodyPr>
          <a:lstStyle/>
          <a:p>
            <a:br>
              <a:rPr lang="en-US" sz="2700" b="1" dirty="0"/>
            </a:br>
            <a:r>
              <a:rPr lang="en-US" sz="2700" b="1" dirty="0"/>
              <a:t>                </a:t>
            </a:r>
            <a:br>
              <a:rPr lang="en-US" sz="2700" b="1" dirty="0"/>
            </a:br>
            <a:r>
              <a:rPr lang="en-US" sz="2700" b="1" dirty="0"/>
              <a:t>The </a:t>
            </a:r>
            <a:r>
              <a:rPr lang="en-US" sz="2200" b="1" i="1" dirty="0"/>
              <a:t>What</a:t>
            </a:r>
            <a:r>
              <a:rPr lang="en-US" sz="2200" b="1" dirty="0"/>
              <a:t> and the </a:t>
            </a:r>
            <a:r>
              <a:rPr lang="en-US" sz="2200" b="1" i="1" dirty="0"/>
              <a:t>Why </a:t>
            </a:r>
            <a:r>
              <a:rPr lang="en-US" sz="2200" b="1" dirty="0"/>
              <a:t>of trauma</a:t>
            </a:r>
            <a:br>
              <a:rPr lang="en-US" i="1" dirty="0"/>
            </a:br>
            <a:endParaRPr lang="en-US" dirty="0"/>
          </a:p>
        </p:txBody>
      </p:sp>
      <p:sp>
        <p:nvSpPr>
          <p:cNvPr id="3" name="Content Placeholder 2">
            <a:extLst>
              <a:ext uri="{FF2B5EF4-FFF2-40B4-BE49-F238E27FC236}">
                <a16:creationId xmlns:a16="http://schemas.microsoft.com/office/drawing/2014/main" id="{342526D7-F63C-1142-95C3-38C857B88555}"/>
              </a:ext>
            </a:extLst>
          </p:cNvPr>
          <p:cNvSpPr>
            <a:spLocks noGrp="1"/>
          </p:cNvSpPr>
          <p:nvPr>
            <p:ph type="body" sz="half" idx="2"/>
          </p:nvPr>
        </p:nvSpPr>
        <p:spPr>
          <a:xfrm>
            <a:off x="977030" y="773483"/>
            <a:ext cx="6739004" cy="5615010"/>
          </a:xfrm>
        </p:spPr>
        <p:txBody>
          <a:bodyPr>
            <a:normAutofit fontScale="62500" lnSpcReduction="20000"/>
          </a:bodyPr>
          <a:lstStyle/>
          <a:p>
            <a:r>
              <a:rPr lang="en-US" sz="2600" b="1" i="1" dirty="0">
                <a:solidFill>
                  <a:schemeClr val="accent4">
                    <a:lumMod val="75000"/>
                    <a:alpha val="77000"/>
                  </a:schemeClr>
                </a:solidFill>
                <a:latin typeface="Cambria" panose="02040503050406030204" pitchFamily="18" charset="0"/>
              </a:rPr>
              <a:t>“Epizelos, the son of Cuphagorus, an Athenian soldier, was fighting bravely when he suddenly lost sight of both eyes, though nothing had touched him anywhere — neither sword, spear, nor missile. From that moment he continued blinded as long as he lived. </a:t>
            </a:r>
            <a:r>
              <a:rPr lang="en-US" sz="2600" i="1" dirty="0">
                <a:latin typeface="Cambria" panose="02040503050406030204" pitchFamily="18" charset="0"/>
              </a:rPr>
              <a:t>- Herodotus’ description of the Battle of Marathon 490 BC   </a:t>
            </a:r>
          </a:p>
          <a:p>
            <a:r>
              <a:rPr lang="en-US" sz="2900" dirty="0">
                <a:latin typeface="Cambria" panose="02040503050406030204" pitchFamily="18" charset="0"/>
              </a:rPr>
              <a:t>Herodotus' account of the Athenian spear carrier Epizelos' psychogenic blindness following the Marathon Wars is usually cited as the first documented account of PTSD in historical literature. </a:t>
            </a:r>
          </a:p>
          <a:p>
            <a:r>
              <a:rPr lang="en-US" sz="2900" dirty="0">
                <a:latin typeface="Cambria" panose="02040503050406030204" pitchFamily="18" charset="0"/>
              </a:rPr>
              <a:t>Earlier accounts of post combat disorders recorded in Mesopotamia during the Assyrian dynasty (1300-609 BC) explain the disorder in terms of spirit affliction; the spirit of those enemies whom the patient had killed during battle causing the symptoms (Abdul-Hamid, W. &amp; Hacker Hughes, J. 2014). </a:t>
            </a:r>
          </a:p>
          <a:p>
            <a:r>
              <a:rPr lang="en-US" sz="2900" dirty="0">
                <a:latin typeface="Cambria" panose="02040503050406030204" pitchFamily="18" charset="0"/>
              </a:rPr>
              <a:t>The treaties of Roman military medicine elaborate on war trauma describing flashbacks, sleep disturbances, low mood, or battle rage. Apian writes about a young soldier, Ulpius Optatus who has unleashed his excessive anger in a hyper-arousal berserker state. </a:t>
            </a:r>
          </a:p>
          <a:p>
            <a:endParaRPr lang="en-US" dirty="0"/>
          </a:p>
        </p:txBody>
      </p:sp>
      <p:pic>
        <p:nvPicPr>
          <p:cNvPr id="38" name="Picture Placeholder 37" descr="A group of people playing instruments&#10;&#10;Description automatically generated with low confidence">
            <a:extLst>
              <a:ext uri="{FF2B5EF4-FFF2-40B4-BE49-F238E27FC236}">
                <a16:creationId xmlns:a16="http://schemas.microsoft.com/office/drawing/2014/main" id="{31D22400-A5BA-6D45-9737-9E6E19BF9FC2}"/>
              </a:ext>
            </a:extLst>
          </p:cNvPr>
          <p:cNvPicPr>
            <a:picLocks noGrp="1" noChangeAspect="1"/>
          </p:cNvPicPr>
          <p:nvPr>
            <p:ph type="pic" idx="1"/>
          </p:nvPr>
        </p:nvPicPr>
        <p:blipFill>
          <a:blip r:embed="rId2" cstate="hqprint">
            <a:extLst>
              <a:ext uri="{28A0092B-C50C-407E-A947-70E740481C1C}">
                <a14:useLocalDpi xmlns:a14="http://schemas.microsoft.com/office/drawing/2010/main"/>
              </a:ext>
            </a:extLst>
          </a:blip>
          <a:srcRect/>
          <a:stretch>
            <a:fillRect/>
          </a:stretch>
        </p:blipFill>
        <p:spPr>
          <a:xfrm>
            <a:off x="7871012" y="441324"/>
            <a:ext cx="4320988" cy="5508626"/>
          </a:xfrm>
        </p:spPr>
      </p:pic>
    </p:spTree>
    <p:extLst>
      <p:ext uri="{BB962C8B-B14F-4D97-AF65-F5344CB8AC3E}">
        <p14:creationId xmlns:p14="http://schemas.microsoft.com/office/powerpoint/2010/main" val="1584289735"/>
      </p:ext>
    </p:extLst>
  </p:cSld>
  <p:clrMapOvr>
    <a:masterClrMapping/>
  </p:clrMapOvr>
</p:sld>
</file>

<file path=ppt/theme/theme1.xml><?xml version="1.0" encoding="utf-8"?>
<a:theme xmlns:a="http://schemas.openxmlformats.org/drawingml/2006/main" name="LinesVTI">
  <a:themeElements>
    <a:clrScheme name="Lines">
      <a:dk1>
        <a:sysClr val="windowText" lastClr="000000"/>
      </a:dk1>
      <a:lt1>
        <a:sysClr val="window" lastClr="FFFFFF"/>
      </a:lt1>
      <a:dk2>
        <a:srgbClr val="592F34"/>
      </a:dk2>
      <a:lt2>
        <a:srgbClr val="F8EFE3"/>
      </a:lt2>
      <a:accent1>
        <a:srgbClr val="5B8E96"/>
      </a:accent1>
      <a:accent2>
        <a:srgbClr val="B09BA2"/>
      </a:accent2>
      <a:accent3>
        <a:srgbClr val="E3835D"/>
      </a:accent3>
      <a:accent4>
        <a:srgbClr val="7B99DB"/>
      </a:accent4>
      <a:accent5>
        <a:srgbClr val="D09245"/>
      </a:accent5>
      <a:accent6>
        <a:srgbClr val="96A82C"/>
      </a:accent6>
      <a:hlink>
        <a:srgbClr val="5B8E96"/>
      </a:hlink>
      <a:folHlink>
        <a:srgbClr val="B5826E"/>
      </a:folHlink>
    </a:clrScheme>
    <a:fontScheme name="NH Grotesk">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inesVTI" id="{6E3869FE-86F4-49DA-A8B9-3320C89167F7}" vid="{3A76BC48-4881-4AE8-821D-8B9CC9A080F9}"/>
    </a:ext>
  </a:extLst>
</a:theme>
</file>

<file path=ppt/theme/theme2.xml><?xml version="1.0" encoding="utf-8"?>
<a:theme xmlns:a="http://schemas.openxmlformats.org/drawingml/2006/main" name="1_RetrospectVTI">
  <a:themeElements>
    <a:clrScheme name="Custom 34">
      <a:dk1>
        <a:sysClr val="windowText" lastClr="000000"/>
      </a:dk1>
      <a:lt1>
        <a:sysClr val="window" lastClr="FFFFFF"/>
      </a:lt1>
      <a:dk2>
        <a:srgbClr val="39302A"/>
      </a:dk2>
      <a:lt2>
        <a:srgbClr val="E5DEDB"/>
      </a:lt2>
      <a:accent1>
        <a:srgbClr val="EC7016"/>
      </a:accent1>
      <a:accent2>
        <a:srgbClr val="F8931D"/>
      </a:accent2>
      <a:accent3>
        <a:srgbClr val="CE8D3E"/>
      </a:accent3>
      <a:accent4>
        <a:srgbClr val="E64823"/>
      </a:accent4>
      <a:accent5>
        <a:srgbClr val="FFCA08"/>
      </a:accent5>
      <a:accent6>
        <a:srgbClr val="9C6A6A"/>
      </a:accent6>
      <a:hlink>
        <a:srgbClr val="2998E3"/>
      </a:hlink>
      <a:folHlink>
        <a:srgbClr val="7F723D"/>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4397</TotalTime>
  <Words>6286</Words>
  <Application>Microsoft Macintosh PowerPoint</Application>
  <PresentationFormat>Widescreen</PresentationFormat>
  <Paragraphs>349</Paragraphs>
  <Slides>55</Slides>
  <Notes>12</Notes>
  <HiddenSlides>6</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55</vt:i4>
      </vt:variant>
    </vt:vector>
  </HeadingPairs>
  <TitlesOfParts>
    <vt:vector size="69" baseType="lpstr">
      <vt:lpstr>ＭＳ Ｐゴシック</vt:lpstr>
      <vt:lpstr>Arial</vt:lpstr>
      <vt:lpstr>Bookman Old Style</vt:lpstr>
      <vt:lpstr>Calibri</vt:lpstr>
      <vt:lpstr>Cambria</vt:lpstr>
      <vt:lpstr>Franklin Gothic Book</vt:lpstr>
      <vt:lpstr>Neue Haas Grotesk Text Pro</vt:lpstr>
      <vt:lpstr>Neue Plak</vt:lpstr>
      <vt:lpstr>Open Sans</vt:lpstr>
      <vt:lpstr>Times New Roman</vt:lpstr>
      <vt:lpstr>Verdana</vt:lpstr>
      <vt:lpstr>Wingdings 2</vt:lpstr>
      <vt:lpstr>LinesVTI</vt:lpstr>
      <vt:lpstr>1_RetrospectVTI</vt:lpstr>
      <vt:lpstr>Trauma as Exclusion: Trauma as Inclusion </vt:lpstr>
      <vt:lpstr>PowerPoint Presentation</vt:lpstr>
      <vt:lpstr>Introducing the Team</vt:lpstr>
      <vt:lpstr>Current Research Objectives </vt:lpstr>
      <vt:lpstr>Goals from our Research </vt:lpstr>
      <vt:lpstr>Our Progress to Date https://compassioninimmigration.faculty.ucdavis.edu/   </vt:lpstr>
      <vt:lpstr>Outline of Our Presentation </vt:lpstr>
      <vt:lpstr>Contextualizing Trauma </vt:lpstr>
      <vt:lpstr>                  The What and the Why of trauma </vt:lpstr>
      <vt:lpstr>     Alternative and conflicting views</vt:lpstr>
      <vt:lpstr> The Multiple Contexts of Trauma</vt:lpstr>
      <vt:lpstr> Trauma: a nexus of divergent paradigms</vt:lpstr>
      <vt:lpstr> Nomen est omen: trauma talking, naming, and labeling</vt:lpstr>
      <vt:lpstr>The social appropriation of trauma </vt:lpstr>
      <vt:lpstr> Stories of trauma: cui prodest? cui bono? </vt:lpstr>
      <vt:lpstr>Historical Documentation of U.S. federal Immigration Norms and Practices</vt:lpstr>
      <vt:lpstr>Health Professionals and Immigration Law–A Very Brief and Partial History</vt:lpstr>
      <vt:lpstr>Health Professionals and Immigration Law–A Very Brief and Partial History</vt:lpstr>
      <vt:lpstr>Health Professionals and Immigration Law–A Very Brief and Partial History</vt:lpstr>
      <vt:lpstr>Health Professionals and Immigration Law–A Very Brief and Partial History</vt:lpstr>
      <vt:lpstr>Health Professionals and Immigration Law–A Very Brief and Partial History</vt:lpstr>
      <vt:lpstr>Health Professionals and Immigration Law–A Very Brief and Partial History</vt:lpstr>
      <vt:lpstr>Developments of trauma as inclusion in Immigration Law Part III </vt:lpstr>
      <vt:lpstr>Immigration Law’s Inclusion of Trauma Generally</vt:lpstr>
      <vt:lpstr>Timeline of Immigration Law’s Humanitarianism </vt:lpstr>
      <vt:lpstr>The taming of immigration trauma has been a slow process that, if traced, would resemble a complex roller coaster with sharp highs and lows as well as swift reversals. </vt:lpstr>
      <vt:lpstr>The Early Asian Exclusion Cases – From Strong Dissents to Meek Majorities </vt:lpstr>
      <vt:lpstr>The Fifth Amendment’s Power over Plenary Power:  Territoriality + Stakes </vt:lpstr>
      <vt:lpstr>Not Without Notice and a Hearing?</vt:lpstr>
      <vt:lpstr>US Supreme Court Slow Evolution of Procedural Fairness: Congressional deference unless “manifestly unfair’ then Balancing test</vt:lpstr>
      <vt:lpstr>INA Procedural Gains  </vt:lpstr>
      <vt:lpstr>A Vested Right to Stay and Family? Two Harsh National Security Cases with Cracks</vt:lpstr>
      <vt:lpstr>PowerPoint Presentation</vt:lpstr>
      <vt:lpstr>Amnesties and Prosecutorial Discretion</vt:lpstr>
      <vt:lpstr>Padilla v. Kentucky (US 2010)</vt:lpstr>
      <vt:lpstr>The Immigration US Supreme Court Cases</vt:lpstr>
      <vt:lpstr>PowerPoint Presentation</vt:lpstr>
      <vt:lpstr>How Do We Document Trauma?</vt:lpstr>
      <vt:lpstr>Documenting Trauma + Mental Health Diagnosis = ???</vt:lpstr>
      <vt:lpstr>PTSD</vt:lpstr>
      <vt:lpstr>PTSD in the DSM-5</vt:lpstr>
      <vt:lpstr>PTSD is a Poor Proxy for Past Harm</vt:lpstr>
      <vt:lpstr>Relying on PTSD diagnoses is necessarily exclusionary</vt:lpstr>
      <vt:lpstr>Reframing the Question</vt:lpstr>
      <vt:lpstr>Trauma and Memory</vt:lpstr>
      <vt:lpstr>High Levels of Stress Affect the Brain Systems Required for Autobiographical Memory</vt:lpstr>
      <vt:lpstr>In Summary:</vt:lpstr>
      <vt:lpstr>A Few Places to Start…</vt:lpstr>
      <vt:lpstr>PowerPoint Presentation</vt:lpstr>
      <vt:lpstr>References</vt:lpstr>
      <vt:lpstr>Survey</vt:lpstr>
      <vt:lpstr>Factors cited as the reason for seeking immigration forensic assessment</vt:lpstr>
      <vt:lpstr>How often are mental health diagnoses sought</vt:lpstr>
      <vt:lpstr>What are attorneys asking to have assessed as part of a forensic evaluation?</vt:lpstr>
      <vt:lpstr>What role do mental health diagnoses play?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Raquel</dc:creator>
  <cp:lastModifiedBy>Anish Kondepudi</cp:lastModifiedBy>
  <cp:revision>76</cp:revision>
  <dcterms:created xsi:type="dcterms:W3CDTF">2021-04-20T20:51:27Z</dcterms:created>
  <dcterms:modified xsi:type="dcterms:W3CDTF">2021-10-19T00:52:19Z</dcterms:modified>
</cp:coreProperties>
</file>